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61" r:id="rId3"/>
    <p:sldId id="300" r:id="rId4"/>
    <p:sldId id="265" r:id="rId5"/>
    <p:sldId id="297" r:id="rId6"/>
    <p:sldId id="262" r:id="rId7"/>
    <p:sldId id="285" r:id="rId8"/>
    <p:sldId id="272" r:id="rId9"/>
    <p:sldId id="263" r:id="rId10"/>
    <p:sldId id="266" r:id="rId11"/>
    <p:sldId id="304" r:id="rId12"/>
    <p:sldId id="270" r:id="rId13"/>
    <p:sldId id="273" r:id="rId14"/>
    <p:sldId id="303" r:id="rId15"/>
    <p:sldId id="268" r:id="rId16"/>
    <p:sldId id="269" r:id="rId17"/>
    <p:sldId id="271" r:id="rId18"/>
    <p:sldId id="274" r:id="rId19"/>
    <p:sldId id="302" r:id="rId20"/>
    <p:sldId id="276" r:id="rId21"/>
    <p:sldId id="275" r:id="rId22"/>
    <p:sldId id="286"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8C2"/>
    <a:srgbClr val="FAFAFA"/>
    <a:srgbClr val="FFFFFF"/>
    <a:srgbClr val="5BBFEC"/>
    <a:srgbClr val="6F6161"/>
    <a:srgbClr val="6F6D71"/>
    <a:srgbClr val="5A5A63"/>
    <a:srgbClr val="FCFCFC"/>
    <a:srgbClr val="009CE2"/>
    <a:srgbClr val="39D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39" autoAdjust="0"/>
    <p:restoredTop sz="95494" autoAdjust="0"/>
  </p:normalViewPr>
  <p:slideViewPr>
    <p:cSldViewPr snapToGrid="0">
      <p:cViewPr varScale="1">
        <p:scale>
          <a:sx n="65" d="100"/>
          <a:sy n="65" d="100"/>
        </p:scale>
        <p:origin x="96"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1E89BD-1128-470D-9712-0FA71F06FB56}" type="datetimeFigureOut">
              <a:rPr lang="zh-CN" altLang="en-US" smtClean="0"/>
              <a:t>2016/12/7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1EFEC7-3360-4F32-A66E-F30247D66111}" type="slidenum">
              <a:rPr lang="zh-CN" altLang="en-US" smtClean="0"/>
              <a:t>‹#›</a:t>
            </a:fld>
            <a:endParaRPr lang="zh-CN" altLang="en-US"/>
          </a:p>
        </p:txBody>
      </p:sp>
    </p:spTree>
    <p:extLst>
      <p:ext uri="{BB962C8B-B14F-4D97-AF65-F5344CB8AC3E}">
        <p14:creationId xmlns:p14="http://schemas.microsoft.com/office/powerpoint/2010/main" val="3726905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91EFEC7-3360-4F32-A66E-F30247D66111}" type="slidenum">
              <a:rPr lang="zh-CN" altLang="en-US" smtClean="0"/>
              <a:t>22</a:t>
            </a:fld>
            <a:endParaRPr lang="zh-CN" altLang="en-US"/>
          </a:p>
        </p:txBody>
      </p:sp>
    </p:spTree>
    <p:extLst>
      <p:ext uri="{BB962C8B-B14F-4D97-AF65-F5344CB8AC3E}">
        <p14:creationId xmlns:p14="http://schemas.microsoft.com/office/powerpoint/2010/main" val="2261853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51B37DC-84F7-475A-B01A-C94EA532E44B}" type="datetimeFigureOut">
              <a:rPr lang="zh-CN" altLang="en-US" smtClean="0"/>
              <a:t>2016/12/7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032C0-A5BE-46BE-BE19-D6DD940B113B}" type="slidenum">
              <a:rPr lang="zh-CN" altLang="en-US" smtClean="0"/>
              <a:t>‹#›</a:t>
            </a:fld>
            <a:endParaRPr lang="zh-CN" altLang="en-US"/>
          </a:p>
        </p:txBody>
      </p:sp>
    </p:spTree>
    <p:extLst>
      <p:ext uri="{BB962C8B-B14F-4D97-AF65-F5344CB8AC3E}">
        <p14:creationId xmlns:p14="http://schemas.microsoft.com/office/powerpoint/2010/main" val="844230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1B37DC-84F7-475A-B01A-C94EA532E44B}" type="datetimeFigureOut">
              <a:rPr lang="zh-CN" altLang="en-US" smtClean="0"/>
              <a:t>2016/12/7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032C0-A5BE-46BE-BE19-D6DD940B113B}" type="slidenum">
              <a:rPr lang="zh-CN" altLang="en-US" smtClean="0"/>
              <a:t>‹#›</a:t>
            </a:fld>
            <a:endParaRPr lang="zh-CN" altLang="en-US"/>
          </a:p>
        </p:txBody>
      </p:sp>
    </p:spTree>
    <p:extLst>
      <p:ext uri="{BB962C8B-B14F-4D97-AF65-F5344CB8AC3E}">
        <p14:creationId xmlns:p14="http://schemas.microsoft.com/office/powerpoint/2010/main" val="2503413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1B37DC-84F7-475A-B01A-C94EA532E44B}" type="datetimeFigureOut">
              <a:rPr lang="zh-CN" altLang="en-US" smtClean="0"/>
              <a:t>2016/12/7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032C0-A5BE-46BE-BE19-D6DD940B113B}" type="slidenum">
              <a:rPr lang="zh-CN" altLang="en-US" smtClean="0"/>
              <a:t>‹#›</a:t>
            </a:fld>
            <a:endParaRPr lang="zh-CN" altLang="en-US"/>
          </a:p>
        </p:txBody>
      </p:sp>
    </p:spTree>
    <p:extLst>
      <p:ext uri="{BB962C8B-B14F-4D97-AF65-F5344CB8AC3E}">
        <p14:creationId xmlns:p14="http://schemas.microsoft.com/office/powerpoint/2010/main" val="1605671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1B37DC-84F7-475A-B01A-C94EA532E44B}" type="datetimeFigureOut">
              <a:rPr lang="zh-CN" altLang="en-US" smtClean="0"/>
              <a:t>2016/12/7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032C0-A5BE-46BE-BE19-D6DD940B113B}" type="slidenum">
              <a:rPr lang="zh-CN" altLang="en-US" smtClean="0"/>
              <a:t>‹#›</a:t>
            </a:fld>
            <a:endParaRPr lang="zh-CN" altLang="en-US"/>
          </a:p>
        </p:txBody>
      </p:sp>
    </p:spTree>
    <p:extLst>
      <p:ext uri="{BB962C8B-B14F-4D97-AF65-F5344CB8AC3E}">
        <p14:creationId xmlns:p14="http://schemas.microsoft.com/office/powerpoint/2010/main" val="1306226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51B37DC-84F7-475A-B01A-C94EA532E44B}" type="datetimeFigureOut">
              <a:rPr lang="zh-CN" altLang="en-US" smtClean="0"/>
              <a:t>2016/12/7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04032C0-A5BE-46BE-BE19-D6DD940B113B}" type="slidenum">
              <a:rPr lang="zh-CN" altLang="en-US" smtClean="0"/>
              <a:t>‹#›</a:t>
            </a:fld>
            <a:endParaRPr lang="zh-CN" altLang="en-US"/>
          </a:p>
        </p:txBody>
      </p:sp>
    </p:spTree>
    <p:extLst>
      <p:ext uri="{BB962C8B-B14F-4D97-AF65-F5344CB8AC3E}">
        <p14:creationId xmlns:p14="http://schemas.microsoft.com/office/powerpoint/2010/main" val="1646429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51B37DC-84F7-475A-B01A-C94EA532E44B}" type="datetimeFigureOut">
              <a:rPr lang="zh-CN" altLang="en-US" smtClean="0"/>
              <a:t>2016/12/7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032C0-A5BE-46BE-BE19-D6DD940B113B}" type="slidenum">
              <a:rPr lang="zh-CN" altLang="en-US" smtClean="0"/>
              <a:t>‹#›</a:t>
            </a:fld>
            <a:endParaRPr lang="zh-CN" altLang="en-US"/>
          </a:p>
        </p:txBody>
      </p:sp>
    </p:spTree>
    <p:extLst>
      <p:ext uri="{BB962C8B-B14F-4D97-AF65-F5344CB8AC3E}">
        <p14:creationId xmlns:p14="http://schemas.microsoft.com/office/powerpoint/2010/main" val="2845617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51B37DC-84F7-475A-B01A-C94EA532E44B}" type="datetimeFigureOut">
              <a:rPr lang="zh-CN" altLang="en-US" smtClean="0"/>
              <a:t>2016/12/7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04032C0-A5BE-46BE-BE19-D6DD940B113B}" type="slidenum">
              <a:rPr lang="zh-CN" altLang="en-US" smtClean="0"/>
              <a:t>‹#›</a:t>
            </a:fld>
            <a:endParaRPr lang="zh-CN" altLang="en-US"/>
          </a:p>
        </p:txBody>
      </p:sp>
    </p:spTree>
    <p:extLst>
      <p:ext uri="{BB962C8B-B14F-4D97-AF65-F5344CB8AC3E}">
        <p14:creationId xmlns:p14="http://schemas.microsoft.com/office/powerpoint/2010/main" val="4026354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51B37DC-84F7-475A-B01A-C94EA532E44B}" type="datetimeFigureOut">
              <a:rPr lang="zh-CN" altLang="en-US" smtClean="0"/>
              <a:t>2016/12/7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04032C0-A5BE-46BE-BE19-D6DD940B113B}" type="slidenum">
              <a:rPr lang="zh-CN" altLang="en-US" smtClean="0"/>
              <a:t>‹#›</a:t>
            </a:fld>
            <a:endParaRPr lang="zh-CN" altLang="en-US"/>
          </a:p>
        </p:txBody>
      </p:sp>
    </p:spTree>
    <p:extLst>
      <p:ext uri="{BB962C8B-B14F-4D97-AF65-F5344CB8AC3E}">
        <p14:creationId xmlns:p14="http://schemas.microsoft.com/office/powerpoint/2010/main" val="1315325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1B37DC-84F7-475A-B01A-C94EA532E44B}" type="datetimeFigureOut">
              <a:rPr lang="zh-CN" altLang="en-US" smtClean="0"/>
              <a:t>2016/12/7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04032C0-A5BE-46BE-BE19-D6DD940B113B}" type="slidenum">
              <a:rPr lang="zh-CN" altLang="en-US" smtClean="0"/>
              <a:t>‹#›</a:t>
            </a:fld>
            <a:endParaRPr lang="zh-CN" altLang="en-US"/>
          </a:p>
        </p:txBody>
      </p:sp>
    </p:spTree>
    <p:extLst>
      <p:ext uri="{BB962C8B-B14F-4D97-AF65-F5344CB8AC3E}">
        <p14:creationId xmlns:p14="http://schemas.microsoft.com/office/powerpoint/2010/main" val="2256324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1B37DC-84F7-475A-B01A-C94EA532E44B}" type="datetimeFigureOut">
              <a:rPr lang="zh-CN" altLang="en-US" smtClean="0"/>
              <a:t>2016/12/7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032C0-A5BE-46BE-BE19-D6DD940B113B}" type="slidenum">
              <a:rPr lang="zh-CN" altLang="en-US" smtClean="0"/>
              <a:t>‹#›</a:t>
            </a:fld>
            <a:endParaRPr lang="zh-CN" altLang="en-US"/>
          </a:p>
        </p:txBody>
      </p:sp>
    </p:spTree>
    <p:extLst>
      <p:ext uri="{BB962C8B-B14F-4D97-AF65-F5344CB8AC3E}">
        <p14:creationId xmlns:p14="http://schemas.microsoft.com/office/powerpoint/2010/main" val="912218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1B37DC-84F7-475A-B01A-C94EA532E44B}" type="datetimeFigureOut">
              <a:rPr lang="zh-CN" altLang="en-US" smtClean="0"/>
              <a:t>2016/12/7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04032C0-A5BE-46BE-BE19-D6DD940B113B}" type="slidenum">
              <a:rPr lang="zh-CN" altLang="en-US" smtClean="0"/>
              <a:t>‹#›</a:t>
            </a:fld>
            <a:endParaRPr lang="zh-CN" altLang="en-US"/>
          </a:p>
        </p:txBody>
      </p:sp>
    </p:spTree>
    <p:extLst>
      <p:ext uri="{BB962C8B-B14F-4D97-AF65-F5344CB8AC3E}">
        <p14:creationId xmlns:p14="http://schemas.microsoft.com/office/powerpoint/2010/main" val="3548751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1B37DC-84F7-475A-B01A-C94EA532E44B}" type="datetimeFigureOut">
              <a:rPr lang="zh-CN" altLang="en-US" smtClean="0"/>
              <a:t>2016/12/7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4032C0-A5BE-46BE-BE19-D6DD940B113B}" type="slidenum">
              <a:rPr lang="zh-CN" altLang="en-US" smtClean="0"/>
              <a:t>‹#›</a:t>
            </a:fld>
            <a:endParaRPr lang="zh-CN" altLang="en-US"/>
          </a:p>
        </p:txBody>
      </p:sp>
    </p:spTree>
    <p:extLst>
      <p:ext uri="{BB962C8B-B14F-4D97-AF65-F5344CB8AC3E}">
        <p14:creationId xmlns:p14="http://schemas.microsoft.com/office/powerpoint/2010/main" val="251775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7.png"/><Relationship Id="rId7"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38.png"/><Relationship Id="rId10" Type="http://schemas.openxmlformats.org/officeDocument/2006/relationships/image" Target="../media/image3.png"/><Relationship Id="rId4" Type="http://schemas.openxmlformats.org/officeDocument/2006/relationships/image" Target="../media/image39.pn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3.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9.png"/><Relationship Id="rId5" Type="http://schemas.openxmlformats.org/officeDocument/2006/relationships/image" Target="../media/image38.png"/><Relationship Id="rId10" Type="http://schemas.openxmlformats.org/officeDocument/2006/relationships/image" Target="../media/image3.png"/><Relationship Id="rId4" Type="http://schemas.openxmlformats.org/officeDocument/2006/relationships/image" Target="../media/image39.png"/><Relationship Id="rId9"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3.png"/><Relationship Id="rId7"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41.png"/><Relationship Id="rId9"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2.png"/></Relationships>
</file>

<file path=ppt/slides/_rels/slide2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41.png"/><Relationship Id="rId7" Type="http://schemas.openxmlformats.org/officeDocument/2006/relationships/image" Target="../media/image3.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97.png"/><Relationship Id="rId18" Type="http://schemas.openxmlformats.org/officeDocument/2006/relationships/image" Target="../media/image102.jpg"/><Relationship Id="rId3" Type="http://schemas.openxmlformats.org/officeDocument/2006/relationships/image" Target="../media/image88.png"/><Relationship Id="rId21" Type="http://schemas.openxmlformats.org/officeDocument/2006/relationships/image" Target="../media/image105.png"/><Relationship Id="rId7" Type="http://schemas.openxmlformats.org/officeDocument/2006/relationships/image" Target="../media/image92.jpe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2" Type="http://schemas.openxmlformats.org/officeDocument/2006/relationships/notesSlide" Target="../notesSlides/notesSlide1.xml"/><Relationship Id="rId16" Type="http://schemas.openxmlformats.org/officeDocument/2006/relationships/image" Target="../media/image100.png"/><Relationship Id="rId20"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5.png"/><Relationship Id="rId24" Type="http://schemas.openxmlformats.org/officeDocument/2006/relationships/image" Target="../media/image108.png"/><Relationship Id="rId5" Type="http://schemas.openxmlformats.org/officeDocument/2006/relationships/image" Target="../media/image90.png"/><Relationship Id="rId15" Type="http://schemas.openxmlformats.org/officeDocument/2006/relationships/image" Target="../media/image99.png"/><Relationship Id="rId23" Type="http://schemas.openxmlformats.org/officeDocument/2006/relationships/image" Target="../media/image107.png"/><Relationship Id="rId10" Type="http://schemas.openxmlformats.org/officeDocument/2006/relationships/image" Target="../media/image94.jpg"/><Relationship Id="rId19" Type="http://schemas.openxmlformats.org/officeDocument/2006/relationships/image" Target="../media/image103.png"/><Relationship Id="rId4" Type="http://schemas.openxmlformats.org/officeDocument/2006/relationships/image" Target="../media/image89.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eg"/><Relationship Id="rId7"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87C1"/>
        </a:solidFill>
        <a:effectLst/>
      </p:bgPr>
    </p:bg>
    <p:spTree>
      <p:nvGrpSpPr>
        <p:cNvPr id="1" name=""/>
        <p:cNvGrpSpPr/>
        <p:nvPr/>
      </p:nvGrpSpPr>
      <p:grpSpPr>
        <a:xfrm>
          <a:off x="0" y="0"/>
          <a:ext cx="0" cy="0"/>
          <a:chOff x="0" y="0"/>
          <a:chExt cx="0" cy="0"/>
        </a:xfrm>
      </p:grpSpPr>
      <p:sp>
        <p:nvSpPr>
          <p:cNvPr id="6" name="文本框 5"/>
          <p:cNvSpPr txBox="1"/>
          <p:nvPr/>
        </p:nvSpPr>
        <p:spPr>
          <a:xfrm>
            <a:off x="6664034" y="1298850"/>
            <a:ext cx="4433455" cy="1015663"/>
          </a:xfrm>
          <a:prstGeom prst="rect">
            <a:avLst/>
          </a:prstGeom>
          <a:noFill/>
        </p:spPr>
        <p:txBody>
          <a:bodyPr wrap="square" rtlCol="0">
            <a:spAutoFit/>
          </a:bodyPr>
          <a:lstStyle/>
          <a:p>
            <a:r>
              <a:rPr lang="zh-CN" altLang="en-US" sz="6000" b="1" dirty="0" smtClean="0">
                <a:solidFill>
                  <a:schemeClr val="bg1"/>
                </a:solidFill>
                <a:latin typeface="微软雅黑" panose="020B0503020204020204" pitchFamily="34" charset="-122"/>
                <a:ea typeface="微软雅黑" panose="020B0503020204020204" pitchFamily="34" charset="-122"/>
              </a:rPr>
              <a:t>一铭翻译云</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220687" y="3588164"/>
            <a:ext cx="5320145" cy="707886"/>
          </a:xfrm>
          <a:prstGeom prst="rect">
            <a:avLst/>
          </a:prstGeom>
          <a:noFill/>
        </p:spPr>
        <p:txBody>
          <a:bodyPr wrap="square" rtlCol="0">
            <a:sp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专注东南亚小语种翻译</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864924" y="2234272"/>
            <a:ext cx="4031673" cy="646331"/>
          </a:xfrm>
          <a:prstGeom prst="rect">
            <a:avLst/>
          </a:prstGeom>
          <a:noFill/>
        </p:spPr>
        <p:txBody>
          <a:bodyPr wrap="square" rtlCol="0">
            <a:spAutoFit/>
          </a:bodyPr>
          <a:lstStyle/>
          <a:p>
            <a:r>
              <a:rPr lang="en-US" altLang="zh-CN" sz="3600" b="1" dirty="0" err="1" smtClean="0">
                <a:solidFill>
                  <a:schemeClr val="bg1"/>
                </a:solidFill>
                <a:latin typeface="微软雅黑" panose="020B0503020204020204" pitchFamily="34" charset="-122"/>
                <a:ea typeface="微软雅黑" panose="020B0503020204020204" pitchFamily="34" charset="-122"/>
              </a:rPr>
              <a:t>Emind</a:t>
            </a:r>
            <a:r>
              <a:rPr lang="en-US" altLang="zh-CN" sz="3600" b="1" dirty="0" smtClean="0">
                <a:solidFill>
                  <a:schemeClr val="bg1"/>
                </a:solidFill>
                <a:latin typeface="微软雅黑" panose="020B0503020204020204" pitchFamily="34" charset="-122"/>
                <a:ea typeface="微软雅黑" panose="020B0503020204020204" pitchFamily="34" charset="-122"/>
              </a:rPr>
              <a:t> Translate</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395855" y="4589116"/>
            <a:ext cx="362138" cy="414495"/>
          </a:xfrm>
          <a:prstGeom prst="rect">
            <a:avLst/>
          </a:prstGeom>
        </p:spPr>
      </p:pic>
      <p:pic>
        <p:nvPicPr>
          <p:cNvPr id="11" name="图片 10"/>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039570" y="4575050"/>
            <a:ext cx="341791" cy="41400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76899" y="6134286"/>
            <a:ext cx="1388212" cy="386834"/>
          </a:xfrm>
          <a:prstGeom prst="rect">
            <a:avLst/>
          </a:prstGeom>
        </p:spPr>
      </p:pic>
      <p:grpSp>
        <p:nvGrpSpPr>
          <p:cNvPr id="12" name="组合 11"/>
          <p:cNvGrpSpPr/>
          <p:nvPr/>
        </p:nvGrpSpPr>
        <p:grpSpPr>
          <a:xfrm>
            <a:off x="735135" y="1298850"/>
            <a:ext cx="2675846" cy="4765429"/>
            <a:chOff x="788737" y="1446209"/>
            <a:chExt cx="3011324" cy="5284792"/>
          </a:xfrm>
        </p:grpSpPr>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8737" y="1446209"/>
              <a:ext cx="3011324" cy="5284792"/>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9200" y="2023300"/>
              <a:ext cx="2070396" cy="3651786"/>
            </a:xfrm>
            <a:prstGeom prst="rect">
              <a:avLst/>
            </a:prstGeom>
          </p:spPr>
        </p:pic>
      </p:grpSp>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08839" y="1111189"/>
            <a:ext cx="2700471" cy="4953951"/>
          </a:xfrm>
          <a:prstGeom prst="rect">
            <a:avLst/>
          </a:prstGeom>
        </p:spPr>
      </p:pic>
    </p:spTree>
    <p:extLst>
      <p:ext uri="{BB962C8B-B14F-4D97-AF65-F5344CB8AC3E}">
        <p14:creationId xmlns:p14="http://schemas.microsoft.com/office/powerpoint/2010/main" val="20124972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1659719" y="3459311"/>
            <a:ext cx="968991" cy="968991"/>
          </a:xfrm>
          <a:prstGeom prst="ellipse">
            <a:avLst/>
          </a:prstGeom>
          <a:solidFill>
            <a:srgbClr val="009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324" y="3612581"/>
            <a:ext cx="571429" cy="533333"/>
          </a:xfrm>
          <a:prstGeom prst="rect">
            <a:avLst/>
          </a:prstGeom>
        </p:spPr>
      </p:pic>
      <p:sp>
        <p:nvSpPr>
          <p:cNvPr id="9" name="椭圆 8"/>
          <p:cNvSpPr/>
          <p:nvPr/>
        </p:nvSpPr>
        <p:spPr>
          <a:xfrm>
            <a:off x="4499110" y="1848790"/>
            <a:ext cx="757989" cy="757989"/>
          </a:xfrm>
          <a:prstGeom prst="ellipse">
            <a:avLst/>
          </a:prstGeom>
          <a:solidFill>
            <a:srgbClr val="009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4638207" y="1987887"/>
            <a:ext cx="479794" cy="479794"/>
          </a:xfrm>
          <a:prstGeom prst="rect">
            <a:avLst/>
          </a:prstGeom>
        </p:spPr>
      </p:pic>
      <p:grpSp>
        <p:nvGrpSpPr>
          <p:cNvPr id="16" name="组合 15"/>
          <p:cNvGrpSpPr/>
          <p:nvPr/>
        </p:nvGrpSpPr>
        <p:grpSpPr>
          <a:xfrm>
            <a:off x="4499110" y="3522322"/>
            <a:ext cx="757989" cy="757989"/>
            <a:chOff x="4402817" y="2887322"/>
            <a:chExt cx="757989" cy="757989"/>
          </a:xfrm>
        </p:grpSpPr>
        <p:sp>
          <p:nvSpPr>
            <p:cNvPr id="12" name="椭圆 11"/>
            <p:cNvSpPr/>
            <p:nvPr/>
          </p:nvSpPr>
          <p:spPr>
            <a:xfrm>
              <a:off x="4402817" y="2887322"/>
              <a:ext cx="757989" cy="757989"/>
            </a:xfrm>
            <a:prstGeom prst="ellipse">
              <a:avLst/>
            </a:prstGeom>
            <a:solidFill>
              <a:srgbClr val="009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493076" y="2977581"/>
              <a:ext cx="577469" cy="577469"/>
            </a:xfrm>
            <a:prstGeom prst="rect">
              <a:avLst/>
            </a:prstGeom>
          </p:spPr>
        </p:pic>
      </p:grpSp>
      <p:grpSp>
        <p:nvGrpSpPr>
          <p:cNvPr id="17" name="组合 16"/>
          <p:cNvGrpSpPr/>
          <p:nvPr/>
        </p:nvGrpSpPr>
        <p:grpSpPr>
          <a:xfrm>
            <a:off x="4499110" y="5195854"/>
            <a:ext cx="757989" cy="757989"/>
            <a:chOff x="3229110" y="4560854"/>
            <a:chExt cx="757989" cy="757989"/>
          </a:xfrm>
        </p:grpSpPr>
        <p:sp>
          <p:nvSpPr>
            <p:cNvPr id="15" name="椭圆 14"/>
            <p:cNvSpPr/>
            <p:nvPr/>
          </p:nvSpPr>
          <p:spPr>
            <a:xfrm>
              <a:off x="3229110" y="4560854"/>
              <a:ext cx="757989" cy="757989"/>
            </a:xfrm>
            <a:prstGeom prst="ellipse">
              <a:avLst/>
            </a:prstGeom>
            <a:solidFill>
              <a:srgbClr val="009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3368209" y="4699953"/>
              <a:ext cx="479792" cy="479792"/>
            </a:xfrm>
            <a:prstGeom prst="rect">
              <a:avLst/>
            </a:prstGeom>
          </p:spPr>
        </p:pic>
      </p:grpSp>
      <p:sp>
        <p:nvSpPr>
          <p:cNvPr id="18" name="椭圆 17"/>
          <p:cNvSpPr/>
          <p:nvPr/>
        </p:nvSpPr>
        <p:spPr>
          <a:xfrm>
            <a:off x="6067127" y="3522322"/>
            <a:ext cx="757989" cy="757989"/>
          </a:xfrm>
          <a:prstGeom prst="ellipse">
            <a:avLst/>
          </a:prstGeom>
          <a:solidFill>
            <a:srgbClr val="009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1994" y="3672743"/>
            <a:ext cx="368254" cy="457143"/>
          </a:xfrm>
          <a:prstGeom prst="rect">
            <a:avLst/>
          </a:prstGeom>
        </p:spPr>
      </p:pic>
      <p:grpSp>
        <p:nvGrpSpPr>
          <p:cNvPr id="24" name="组合 23"/>
          <p:cNvGrpSpPr/>
          <p:nvPr/>
        </p:nvGrpSpPr>
        <p:grpSpPr>
          <a:xfrm>
            <a:off x="7752552" y="2914754"/>
            <a:ext cx="757989" cy="757989"/>
            <a:chOff x="6798183" y="2528320"/>
            <a:chExt cx="757989" cy="757989"/>
          </a:xfrm>
        </p:grpSpPr>
        <p:sp>
          <p:nvSpPr>
            <p:cNvPr id="22" name="椭圆 21"/>
            <p:cNvSpPr/>
            <p:nvPr/>
          </p:nvSpPr>
          <p:spPr>
            <a:xfrm>
              <a:off x="6798183" y="2528320"/>
              <a:ext cx="757989" cy="757989"/>
            </a:xfrm>
            <a:prstGeom prst="ellipse">
              <a:avLst/>
            </a:prstGeom>
            <a:solidFill>
              <a:srgbClr val="009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8472" y="2659664"/>
              <a:ext cx="628650" cy="495300"/>
            </a:xfrm>
            <a:prstGeom prst="rect">
              <a:avLst/>
            </a:prstGeom>
          </p:spPr>
        </p:pic>
      </p:grpSp>
      <p:grpSp>
        <p:nvGrpSpPr>
          <p:cNvPr id="27" name="组合 26"/>
          <p:cNvGrpSpPr/>
          <p:nvPr/>
        </p:nvGrpSpPr>
        <p:grpSpPr>
          <a:xfrm>
            <a:off x="7755271" y="4280311"/>
            <a:ext cx="757989" cy="757989"/>
            <a:chOff x="8933888" y="4171172"/>
            <a:chExt cx="757989" cy="757989"/>
          </a:xfrm>
        </p:grpSpPr>
        <p:sp>
          <p:nvSpPr>
            <p:cNvPr id="26" name="椭圆 25"/>
            <p:cNvSpPr/>
            <p:nvPr/>
          </p:nvSpPr>
          <p:spPr>
            <a:xfrm>
              <a:off x="8933888" y="4171172"/>
              <a:ext cx="757989" cy="757989"/>
            </a:xfrm>
            <a:prstGeom prst="ellipse">
              <a:avLst/>
            </a:prstGeom>
            <a:solidFill>
              <a:srgbClr val="009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16757" y="4316098"/>
              <a:ext cx="592249" cy="489512"/>
            </a:xfrm>
            <a:prstGeom prst="rect">
              <a:avLst/>
            </a:prstGeom>
          </p:spPr>
        </p:pic>
      </p:grpSp>
      <p:grpSp>
        <p:nvGrpSpPr>
          <p:cNvPr id="31" name="组合 30"/>
          <p:cNvGrpSpPr/>
          <p:nvPr/>
        </p:nvGrpSpPr>
        <p:grpSpPr>
          <a:xfrm>
            <a:off x="9447569" y="3459311"/>
            <a:ext cx="968991" cy="968991"/>
            <a:chOff x="8446865" y="3593975"/>
            <a:chExt cx="968991" cy="968991"/>
          </a:xfrm>
        </p:grpSpPr>
        <p:sp>
          <p:nvSpPr>
            <p:cNvPr id="30" name="椭圆 29"/>
            <p:cNvSpPr/>
            <p:nvPr/>
          </p:nvSpPr>
          <p:spPr>
            <a:xfrm>
              <a:off x="8446865" y="3593975"/>
              <a:ext cx="968991" cy="968991"/>
            </a:xfrm>
            <a:prstGeom prst="ellipse">
              <a:avLst/>
            </a:prstGeom>
            <a:solidFill>
              <a:srgbClr val="009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82153" y="3837200"/>
              <a:ext cx="698413" cy="482540"/>
            </a:xfrm>
            <a:prstGeom prst="rect">
              <a:avLst/>
            </a:prstGeom>
          </p:spPr>
        </p:pic>
      </p:grpSp>
      <p:cxnSp>
        <p:nvCxnSpPr>
          <p:cNvPr id="33" name="肘形连接符 32"/>
          <p:cNvCxnSpPr>
            <a:endCxn id="9" idx="2"/>
          </p:cNvCxnSpPr>
          <p:nvPr/>
        </p:nvCxnSpPr>
        <p:spPr>
          <a:xfrm rot="5400000" flipH="1" flipV="1">
            <a:off x="3186214" y="2630908"/>
            <a:ext cx="1716018" cy="90977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34"/>
          <p:cNvCxnSpPr>
            <a:stCxn id="5" idx="6"/>
            <a:endCxn id="15" idx="2"/>
          </p:cNvCxnSpPr>
          <p:nvPr/>
        </p:nvCxnSpPr>
        <p:spPr>
          <a:xfrm>
            <a:off x="2628710" y="3943807"/>
            <a:ext cx="1870400" cy="1631042"/>
          </a:xfrm>
          <a:prstGeom prst="bentConnector3">
            <a:avLst>
              <a:gd name="adj1" fmla="val 5197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3589336" y="3943803"/>
            <a:ext cx="909774" cy="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5257099" y="3938288"/>
            <a:ext cx="799430" cy="552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9" idx="6"/>
            <a:endCxn id="18" idx="0"/>
          </p:cNvCxnSpPr>
          <p:nvPr/>
        </p:nvCxnSpPr>
        <p:spPr>
          <a:xfrm>
            <a:off x="5257099" y="2227785"/>
            <a:ext cx="1189023" cy="1294537"/>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肘形连接符 45"/>
          <p:cNvCxnSpPr>
            <a:stCxn id="15" idx="6"/>
            <a:endCxn id="18" idx="4"/>
          </p:cNvCxnSpPr>
          <p:nvPr/>
        </p:nvCxnSpPr>
        <p:spPr>
          <a:xfrm flipV="1">
            <a:off x="5257099" y="4280311"/>
            <a:ext cx="1189023" cy="1294538"/>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肘形连接符 47"/>
          <p:cNvCxnSpPr>
            <a:stCxn id="18" idx="6"/>
            <a:endCxn id="22" idx="2"/>
          </p:cNvCxnSpPr>
          <p:nvPr/>
        </p:nvCxnSpPr>
        <p:spPr>
          <a:xfrm flipV="1">
            <a:off x="6825116" y="3293749"/>
            <a:ext cx="927436" cy="607568"/>
          </a:xfrm>
          <a:prstGeom prst="bentConnector3">
            <a:avLst>
              <a:gd name="adj1" fmla="val 62508"/>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肘形连接符 49"/>
          <p:cNvCxnSpPr>
            <a:endCxn id="26" idx="2"/>
          </p:cNvCxnSpPr>
          <p:nvPr/>
        </p:nvCxnSpPr>
        <p:spPr>
          <a:xfrm rot="16200000" flipH="1">
            <a:off x="7199847" y="4103882"/>
            <a:ext cx="757992" cy="352856"/>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2" name="肘形连接符 51"/>
          <p:cNvCxnSpPr>
            <a:stCxn id="22" idx="6"/>
            <a:endCxn id="30" idx="2"/>
          </p:cNvCxnSpPr>
          <p:nvPr/>
        </p:nvCxnSpPr>
        <p:spPr>
          <a:xfrm>
            <a:off x="8510541" y="3293749"/>
            <a:ext cx="937028" cy="650058"/>
          </a:xfrm>
          <a:prstGeom prst="bentConnector3">
            <a:avLst>
              <a:gd name="adj1" fmla="val 27424"/>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肘形连接符 55"/>
          <p:cNvCxnSpPr>
            <a:stCxn id="26" idx="6"/>
          </p:cNvCxnSpPr>
          <p:nvPr/>
        </p:nvCxnSpPr>
        <p:spPr>
          <a:xfrm flipV="1">
            <a:off x="8513260" y="3938288"/>
            <a:ext cx="251598" cy="721018"/>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sp>
        <p:nvSpPr>
          <p:cNvPr id="64" name="文本框 63"/>
          <p:cNvSpPr txBox="1"/>
          <p:nvPr/>
        </p:nvSpPr>
        <p:spPr>
          <a:xfrm>
            <a:off x="3642167" y="2227783"/>
            <a:ext cx="697627" cy="246221"/>
          </a:xfrm>
          <a:prstGeom prst="rect">
            <a:avLst/>
          </a:prstGeom>
          <a:noFill/>
        </p:spPr>
        <p:txBody>
          <a:bodyPr wrap="none" rtlCol="0">
            <a:spAutoFit/>
          </a:bodyPr>
          <a:lstStyle/>
          <a:p>
            <a:r>
              <a:rPr lang="zh-CN" altLang="en-US" sz="1000" dirty="0" smtClean="0">
                <a:solidFill>
                  <a:schemeClr val="bg2">
                    <a:lumMod val="75000"/>
                  </a:schemeClr>
                </a:solidFill>
                <a:latin typeface="微软雅黑" panose="020B0503020204020204" pitchFamily="34" charset="-122"/>
                <a:ea typeface="微软雅黑" panose="020B0503020204020204" pitchFamily="34" charset="-122"/>
              </a:rPr>
              <a:t>输入文字</a:t>
            </a:r>
            <a:endParaRPr lang="zh-CN" altLang="en-US" sz="1000"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3642166" y="3970283"/>
            <a:ext cx="697627" cy="246221"/>
          </a:xfrm>
          <a:prstGeom prst="rect">
            <a:avLst/>
          </a:prstGeom>
          <a:noFill/>
        </p:spPr>
        <p:txBody>
          <a:bodyPr wrap="none" rtlCol="0">
            <a:spAutoFit/>
          </a:bodyPr>
          <a:lstStyle/>
          <a:p>
            <a:r>
              <a:rPr lang="zh-CN" altLang="en-US" sz="1000" dirty="0" smtClean="0">
                <a:solidFill>
                  <a:schemeClr val="bg2">
                    <a:lumMod val="75000"/>
                  </a:schemeClr>
                </a:solidFill>
                <a:latin typeface="微软雅黑" panose="020B0503020204020204" pitchFamily="34" charset="-122"/>
                <a:ea typeface="微软雅黑" panose="020B0503020204020204" pitchFamily="34" charset="-122"/>
              </a:rPr>
              <a:t>录制语音</a:t>
            </a:r>
            <a:endParaRPr lang="zh-CN" altLang="en-US" sz="1000"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3642166" y="5589945"/>
            <a:ext cx="697627" cy="246221"/>
          </a:xfrm>
          <a:prstGeom prst="rect">
            <a:avLst/>
          </a:prstGeom>
          <a:noFill/>
        </p:spPr>
        <p:txBody>
          <a:bodyPr wrap="none" rtlCol="0">
            <a:spAutoFit/>
          </a:bodyPr>
          <a:lstStyle/>
          <a:p>
            <a:r>
              <a:rPr lang="zh-CN" altLang="en-US" sz="1000" dirty="0" smtClean="0">
                <a:solidFill>
                  <a:schemeClr val="bg2">
                    <a:lumMod val="75000"/>
                  </a:schemeClr>
                </a:solidFill>
                <a:latin typeface="微软雅黑" panose="020B0503020204020204" pitchFamily="34" charset="-122"/>
                <a:ea typeface="微软雅黑" panose="020B0503020204020204" pitchFamily="34" charset="-122"/>
              </a:rPr>
              <a:t>拍图上传</a:t>
            </a:r>
            <a:endParaRPr lang="zh-CN" altLang="en-US" sz="1000"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67" name="文本框 66"/>
          <p:cNvSpPr txBox="1"/>
          <p:nvPr/>
        </p:nvSpPr>
        <p:spPr>
          <a:xfrm>
            <a:off x="5231902" y="2231793"/>
            <a:ext cx="697627" cy="246221"/>
          </a:xfrm>
          <a:prstGeom prst="rect">
            <a:avLst/>
          </a:prstGeom>
          <a:noFill/>
        </p:spPr>
        <p:txBody>
          <a:bodyPr wrap="none" rtlCol="0">
            <a:spAutoFit/>
          </a:bodyPr>
          <a:lstStyle/>
          <a:p>
            <a:r>
              <a:rPr lang="zh-CN" altLang="en-US" sz="1000" dirty="0">
                <a:solidFill>
                  <a:schemeClr val="bg2">
                    <a:lumMod val="75000"/>
                  </a:schemeClr>
                </a:solidFill>
                <a:latin typeface="微软雅黑" panose="020B0503020204020204" pitchFamily="34" charset="-122"/>
                <a:ea typeface="微软雅黑" panose="020B0503020204020204" pitchFamily="34" charset="-122"/>
              </a:rPr>
              <a:t>统计</a:t>
            </a:r>
            <a:r>
              <a:rPr lang="zh-CN" altLang="en-US" sz="1000" dirty="0" smtClean="0">
                <a:solidFill>
                  <a:schemeClr val="bg2">
                    <a:lumMod val="75000"/>
                  </a:schemeClr>
                </a:solidFill>
                <a:latin typeface="微软雅黑" panose="020B0503020204020204" pitchFamily="34" charset="-122"/>
                <a:ea typeface="微软雅黑" panose="020B0503020204020204" pitchFamily="34" charset="-122"/>
              </a:rPr>
              <a:t>文字</a:t>
            </a:r>
            <a:endParaRPr lang="zh-CN" altLang="en-US" sz="1000"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5231902" y="3938288"/>
            <a:ext cx="697627" cy="246221"/>
          </a:xfrm>
          <a:prstGeom prst="rect">
            <a:avLst/>
          </a:prstGeom>
          <a:noFill/>
        </p:spPr>
        <p:txBody>
          <a:bodyPr wrap="none" rtlCol="0">
            <a:spAutoFit/>
          </a:bodyPr>
          <a:lstStyle/>
          <a:p>
            <a:r>
              <a:rPr lang="zh-CN" altLang="en-US" sz="1000" dirty="0" smtClean="0">
                <a:solidFill>
                  <a:schemeClr val="bg2">
                    <a:lumMod val="75000"/>
                  </a:schemeClr>
                </a:solidFill>
                <a:latin typeface="微软雅黑" panose="020B0503020204020204" pitchFamily="34" charset="-122"/>
                <a:ea typeface="微软雅黑" panose="020B0503020204020204" pitchFamily="34" charset="-122"/>
              </a:rPr>
              <a:t>统计语音</a:t>
            </a:r>
            <a:endParaRPr lang="zh-CN" altLang="en-US" sz="1000"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5235909" y="5568524"/>
            <a:ext cx="697627" cy="246221"/>
          </a:xfrm>
          <a:prstGeom prst="rect">
            <a:avLst/>
          </a:prstGeom>
          <a:noFill/>
        </p:spPr>
        <p:txBody>
          <a:bodyPr wrap="none" rtlCol="0">
            <a:spAutoFit/>
          </a:bodyPr>
          <a:lstStyle/>
          <a:p>
            <a:r>
              <a:rPr lang="zh-CN" altLang="en-US" sz="1000" dirty="0">
                <a:solidFill>
                  <a:schemeClr val="bg2">
                    <a:lumMod val="75000"/>
                  </a:schemeClr>
                </a:solidFill>
                <a:latin typeface="微软雅黑" panose="020B0503020204020204" pitchFamily="34" charset="-122"/>
                <a:ea typeface="微软雅黑" panose="020B0503020204020204" pitchFamily="34" charset="-122"/>
              </a:rPr>
              <a:t>统计</a:t>
            </a:r>
            <a:r>
              <a:rPr lang="zh-CN" altLang="en-US" sz="1000" dirty="0" smtClean="0">
                <a:solidFill>
                  <a:schemeClr val="bg2">
                    <a:lumMod val="75000"/>
                  </a:schemeClr>
                </a:solidFill>
                <a:latin typeface="微软雅黑" panose="020B0503020204020204" pitchFamily="34" charset="-122"/>
                <a:ea typeface="微软雅黑" panose="020B0503020204020204" pitchFamily="34" charset="-122"/>
              </a:rPr>
              <a:t>文字</a:t>
            </a:r>
            <a:endParaRPr lang="zh-CN" altLang="en-US" sz="1000"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89" name="文本框 88"/>
          <p:cNvSpPr txBox="1"/>
          <p:nvPr/>
        </p:nvSpPr>
        <p:spPr>
          <a:xfrm>
            <a:off x="6854750" y="3901313"/>
            <a:ext cx="457282" cy="246221"/>
          </a:xfrm>
          <a:prstGeom prst="rect">
            <a:avLst/>
          </a:prstGeom>
          <a:noFill/>
        </p:spPr>
        <p:txBody>
          <a:bodyPr wrap="square" rtlCol="0">
            <a:spAutoFit/>
          </a:bodyPr>
          <a:lstStyle/>
          <a:p>
            <a:r>
              <a:rPr lang="zh-CN" altLang="en-US" sz="1000" dirty="0">
                <a:solidFill>
                  <a:schemeClr val="bg2">
                    <a:lumMod val="75000"/>
                  </a:schemeClr>
                </a:solidFill>
                <a:latin typeface="微软雅黑" panose="020B0503020204020204" pitchFamily="34" charset="-122"/>
                <a:ea typeface="微软雅黑" panose="020B0503020204020204" pitchFamily="34" charset="-122"/>
              </a:rPr>
              <a:t>支付</a:t>
            </a:r>
          </a:p>
        </p:txBody>
      </p:sp>
      <p:sp>
        <p:nvSpPr>
          <p:cNvPr id="92" name="文本框 91"/>
          <p:cNvSpPr txBox="1"/>
          <p:nvPr/>
        </p:nvSpPr>
        <p:spPr>
          <a:xfrm>
            <a:off x="8760292" y="3954713"/>
            <a:ext cx="754921" cy="246221"/>
          </a:xfrm>
          <a:prstGeom prst="rect">
            <a:avLst/>
          </a:prstGeom>
          <a:noFill/>
        </p:spPr>
        <p:txBody>
          <a:bodyPr wrap="square" rtlCol="0">
            <a:spAutoFit/>
          </a:bodyPr>
          <a:lstStyle/>
          <a:p>
            <a:r>
              <a:rPr lang="zh-CN" altLang="en-US" sz="1000" dirty="0" smtClean="0">
                <a:solidFill>
                  <a:schemeClr val="bg2">
                    <a:lumMod val="75000"/>
                  </a:schemeClr>
                </a:solidFill>
                <a:latin typeface="微软雅黑" panose="020B0503020204020204" pitchFamily="34" charset="-122"/>
                <a:ea typeface="微软雅黑" panose="020B0503020204020204" pitchFamily="34" charset="-122"/>
              </a:rPr>
              <a:t>提交翻译</a:t>
            </a:r>
            <a:endParaRPr lang="zh-CN" altLang="en-US" sz="1000"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93" name="文本框 92"/>
          <p:cNvSpPr txBox="1"/>
          <p:nvPr/>
        </p:nvSpPr>
        <p:spPr>
          <a:xfrm>
            <a:off x="9703858" y="4470753"/>
            <a:ext cx="456410" cy="246221"/>
          </a:xfrm>
          <a:prstGeom prst="rect">
            <a:avLst/>
          </a:prstGeom>
          <a:noFill/>
        </p:spPr>
        <p:txBody>
          <a:bodyPr wrap="square" rtlCol="0">
            <a:spAutoFit/>
          </a:bodyPr>
          <a:lstStyle/>
          <a:p>
            <a:r>
              <a:rPr lang="zh-CN" altLang="en-US" sz="1000" dirty="0" smtClean="0">
                <a:solidFill>
                  <a:schemeClr val="bg2">
                    <a:lumMod val="75000"/>
                  </a:schemeClr>
                </a:solidFill>
                <a:latin typeface="微软雅黑" panose="020B0503020204020204" pitchFamily="34" charset="-122"/>
                <a:ea typeface="微软雅黑" panose="020B0503020204020204" pitchFamily="34" charset="-122"/>
              </a:rPr>
              <a:t>译员</a:t>
            </a:r>
            <a:endParaRPr lang="zh-CN" altLang="en-US" sz="1000"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94" name="文本框 93"/>
          <p:cNvSpPr txBox="1"/>
          <p:nvPr/>
        </p:nvSpPr>
        <p:spPr>
          <a:xfrm>
            <a:off x="1921800" y="4458461"/>
            <a:ext cx="441146" cy="246221"/>
          </a:xfrm>
          <a:prstGeom prst="rect">
            <a:avLst/>
          </a:prstGeom>
          <a:noFill/>
        </p:spPr>
        <p:txBody>
          <a:bodyPr wrap="none" rtlCol="0">
            <a:spAutoFit/>
          </a:bodyPr>
          <a:lstStyle/>
          <a:p>
            <a:r>
              <a:rPr lang="zh-CN" altLang="en-US" sz="1000" dirty="0">
                <a:solidFill>
                  <a:schemeClr val="bg2">
                    <a:lumMod val="75000"/>
                  </a:schemeClr>
                </a:solidFill>
                <a:latin typeface="微软雅黑" panose="020B0503020204020204" pitchFamily="34" charset="-122"/>
                <a:ea typeface="微软雅黑" panose="020B0503020204020204" pitchFamily="34" charset="-122"/>
              </a:rPr>
              <a:t>用户</a:t>
            </a:r>
          </a:p>
        </p:txBody>
      </p:sp>
      <p:sp>
        <p:nvSpPr>
          <p:cNvPr id="97" name="文本框 96"/>
          <p:cNvSpPr txBox="1"/>
          <p:nvPr/>
        </p:nvSpPr>
        <p:spPr>
          <a:xfrm>
            <a:off x="2633209" y="3970283"/>
            <a:ext cx="954107" cy="246221"/>
          </a:xfrm>
          <a:prstGeom prst="rect">
            <a:avLst/>
          </a:prstGeom>
          <a:noFill/>
        </p:spPr>
        <p:txBody>
          <a:bodyPr wrap="none" rtlCol="0">
            <a:spAutoFit/>
          </a:bodyPr>
          <a:lstStyle/>
          <a:p>
            <a:r>
              <a:rPr lang="zh-CN" altLang="en-US" sz="1000" dirty="0" smtClean="0">
                <a:solidFill>
                  <a:schemeClr val="bg2">
                    <a:lumMod val="75000"/>
                  </a:schemeClr>
                </a:solidFill>
                <a:latin typeface="微软雅黑" panose="020B0503020204020204" pitchFamily="34" charset="-122"/>
                <a:ea typeface="微软雅黑" panose="020B0503020204020204" pitchFamily="34" charset="-122"/>
              </a:rPr>
              <a:t>选择翻译语言</a:t>
            </a:r>
            <a:endParaRPr lang="zh-CN" altLang="en-US" sz="1000"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98" name="文本框 97"/>
          <p:cNvSpPr txBox="1"/>
          <p:nvPr/>
        </p:nvSpPr>
        <p:spPr>
          <a:xfrm>
            <a:off x="1563391" y="1072387"/>
            <a:ext cx="9264075" cy="276999"/>
          </a:xfrm>
          <a:prstGeom prst="rect">
            <a:avLst/>
          </a:prstGeom>
          <a:noFill/>
        </p:spPr>
        <p:txBody>
          <a:bodyPr wrap="none" rtlCol="0">
            <a:spAutoFit/>
          </a:bodyPr>
          <a:lstStyle/>
          <a:p>
            <a:r>
              <a:rPr lang="zh-CN" altLang="en-US" sz="1200" dirty="0" smtClean="0">
                <a:latin typeface="微软雅黑" panose="020B0503020204020204" pitchFamily="34" charset="-122"/>
                <a:ea typeface="微软雅黑" panose="020B0503020204020204" pitchFamily="34" charset="-122"/>
              </a:rPr>
              <a:t>用户可以选择翻译文字、语音和图片上的文字，一铭翻译云会自动统计翻译的字数和语音长度，支付成功后，翻译内容会提交给译员。</a:t>
            </a:r>
            <a:endParaRPr lang="zh-CN" altLang="en-US" sz="1200" dirty="0">
              <a:latin typeface="微软雅黑" panose="020B0503020204020204" pitchFamily="34" charset="-122"/>
              <a:ea typeface="微软雅黑" panose="020B0503020204020204" pitchFamily="34" charset="-122"/>
            </a:endParaRPr>
          </a:p>
        </p:txBody>
      </p:sp>
      <p:pic>
        <p:nvPicPr>
          <p:cNvPr id="47" name="图片 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76899" y="6134286"/>
            <a:ext cx="1388212" cy="386834"/>
          </a:xfrm>
          <a:prstGeom prst="rect">
            <a:avLst/>
          </a:prstGeom>
        </p:spPr>
      </p:pic>
      <p:pic>
        <p:nvPicPr>
          <p:cNvPr id="2" name="图片 1"/>
          <p:cNvPicPr>
            <a:picLocks noChangeAspect="1"/>
          </p:cNvPicPr>
          <p:nvPr/>
        </p:nvPicPr>
        <p:blipFill>
          <a:blip r:embed="rId11"/>
          <a:stretch>
            <a:fillRect/>
          </a:stretch>
        </p:blipFill>
        <p:spPr>
          <a:xfrm>
            <a:off x="4797439" y="210772"/>
            <a:ext cx="2597121" cy="859611"/>
          </a:xfrm>
          <a:prstGeom prst="rect">
            <a:avLst/>
          </a:prstGeom>
        </p:spPr>
      </p:pic>
    </p:spTree>
    <p:extLst>
      <p:ext uri="{BB962C8B-B14F-4D97-AF65-F5344CB8AC3E}">
        <p14:creationId xmlns:p14="http://schemas.microsoft.com/office/powerpoint/2010/main" val="9305950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76899" y="6134286"/>
            <a:ext cx="1388212" cy="386834"/>
          </a:xfrm>
          <a:prstGeom prst="rect">
            <a:avLst/>
          </a:prstGeom>
        </p:spPr>
      </p:pic>
      <p:sp>
        <p:nvSpPr>
          <p:cNvPr id="9" name="文本框 8"/>
          <p:cNvSpPr txBox="1"/>
          <p:nvPr/>
        </p:nvSpPr>
        <p:spPr>
          <a:xfrm>
            <a:off x="836287" y="1496843"/>
            <a:ext cx="4474302" cy="2120902"/>
          </a:xfrm>
          <a:prstGeom prst="rect">
            <a:avLst/>
          </a:prstGeom>
          <a:noFill/>
        </p:spPr>
        <p:txBody>
          <a:bodyPr wrap="none" rtlCol="0">
            <a:spAutoFit/>
          </a:bodyPr>
          <a:lstStyle/>
          <a:p>
            <a:pPr marL="285750" indent="-285750">
              <a:lnSpc>
                <a:spcPct val="150000"/>
              </a:lnSpc>
              <a:buFont typeface="Wingdings" panose="05000000000000000000" pitchFamily="2" charset="2"/>
              <a:buChar char="ü"/>
            </a:pPr>
            <a:r>
              <a:rPr lang="zh-CN" altLang="en-US" dirty="0">
                <a:solidFill>
                  <a:schemeClr val="bg1">
                    <a:lumMod val="50000"/>
                  </a:schemeClr>
                </a:solidFill>
                <a:latin typeface="微软雅黑" panose="020B0503020204020204" pitchFamily="34" charset="-122"/>
                <a:ea typeface="微软雅黑" panose="020B0503020204020204" pitchFamily="34" charset="-122"/>
              </a:rPr>
              <a:t>支持人工翻译中文和东盟七国语言文字</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a:solidFill>
                  <a:schemeClr val="bg1">
                    <a:lumMod val="50000"/>
                  </a:schemeClr>
                </a:solidFill>
                <a:latin typeface="微软雅黑" panose="020B0503020204020204" pitchFamily="34" charset="-122"/>
                <a:ea typeface="微软雅黑" panose="020B0503020204020204" pitchFamily="34" charset="-122"/>
              </a:rPr>
              <a:t>点击提交后，可统计字数和价格</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a:solidFill>
                  <a:schemeClr val="bg1">
                    <a:lumMod val="50000"/>
                  </a:schemeClr>
                </a:solidFill>
                <a:latin typeface="微软雅黑" panose="020B0503020204020204" pitchFamily="34" charset="-122"/>
                <a:ea typeface="微软雅黑" panose="020B0503020204020204" pitchFamily="34" charset="-122"/>
              </a:rPr>
              <a:t>服务价格为中翻外</a:t>
            </a:r>
            <a:r>
              <a:rPr lang="en-US" altLang="zh-CN" dirty="0">
                <a:solidFill>
                  <a:schemeClr val="bg1">
                    <a:lumMod val="50000"/>
                  </a:schemeClr>
                </a:solidFill>
                <a:latin typeface="微软雅黑" panose="020B0503020204020204" pitchFamily="34" charset="-122"/>
                <a:ea typeface="微软雅黑" panose="020B0503020204020204" pitchFamily="34" charset="-122"/>
              </a:rPr>
              <a:t>0.3</a:t>
            </a:r>
            <a:r>
              <a:rPr lang="zh-CN" altLang="en-US" dirty="0">
                <a:solidFill>
                  <a:schemeClr val="bg1">
                    <a:lumMod val="50000"/>
                  </a:schemeClr>
                </a:solidFill>
                <a:latin typeface="微软雅黑" panose="020B0503020204020204" pitchFamily="34" charset="-122"/>
                <a:ea typeface="微软雅黑" panose="020B0503020204020204" pitchFamily="34" charset="-122"/>
              </a:rPr>
              <a:t>元</a:t>
            </a:r>
            <a:r>
              <a:rPr lang="en-US" altLang="zh-CN" dirty="0">
                <a:solidFill>
                  <a:schemeClr val="bg1">
                    <a:lumMod val="50000"/>
                  </a:schemeClr>
                </a:solidFill>
                <a:latin typeface="微软雅黑" panose="020B0503020204020204" pitchFamily="34" charset="-122"/>
                <a:ea typeface="微软雅黑" panose="020B0503020204020204" pitchFamily="34" charset="-122"/>
              </a:rPr>
              <a:t>/</a:t>
            </a:r>
            <a:r>
              <a:rPr lang="zh-CN" altLang="en-US" dirty="0">
                <a:solidFill>
                  <a:schemeClr val="bg1">
                    <a:lumMod val="50000"/>
                  </a:schemeClr>
                </a:solidFill>
                <a:latin typeface="微软雅黑" panose="020B0503020204020204" pitchFamily="34" charset="-122"/>
                <a:ea typeface="微软雅黑" panose="020B0503020204020204" pitchFamily="34" charset="-122"/>
              </a:rPr>
              <a:t>字，外翻中语</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    言不同价格不同</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a:solidFill>
                  <a:schemeClr val="bg1">
                    <a:lumMod val="50000"/>
                  </a:schemeClr>
                </a:solidFill>
                <a:latin typeface="微软雅黑" panose="020B0503020204020204" pitchFamily="34" charset="-122"/>
                <a:ea typeface="微软雅黑" panose="020B0503020204020204" pitchFamily="34" charset="-122"/>
              </a:rPr>
              <a:t>中文和外文最大输入长度为</a:t>
            </a:r>
            <a:r>
              <a:rPr lang="en-US" altLang="zh-CN" dirty="0">
                <a:solidFill>
                  <a:schemeClr val="bg1">
                    <a:lumMod val="50000"/>
                  </a:schemeClr>
                </a:solidFill>
                <a:latin typeface="微软雅黑" panose="020B0503020204020204" pitchFamily="34" charset="-122"/>
                <a:ea typeface="微软雅黑" panose="020B0503020204020204" pitchFamily="34" charset="-122"/>
              </a:rPr>
              <a:t>1000</a:t>
            </a:r>
            <a:r>
              <a:rPr lang="zh-CN" altLang="en-US" dirty="0">
                <a:solidFill>
                  <a:schemeClr val="bg1">
                    <a:lumMod val="50000"/>
                  </a:schemeClr>
                </a:solidFill>
                <a:latin typeface="微软雅黑" panose="020B0503020204020204" pitchFamily="34" charset="-122"/>
                <a:ea typeface="微软雅黑" panose="020B0503020204020204" pitchFamily="34" charset="-122"/>
              </a:rPr>
              <a:t>个字符</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9767" y="943962"/>
            <a:ext cx="2918244" cy="5121440"/>
          </a:xfrm>
          <a:prstGeom prst="rect">
            <a:avLst/>
          </a:prstGeom>
        </p:spPr>
      </p:pic>
      <p:pic>
        <p:nvPicPr>
          <p:cNvPr id="2" name="图片 1"/>
          <p:cNvPicPr>
            <a:picLocks noChangeAspect="1"/>
          </p:cNvPicPr>
          <p:nvPr/>
        </p:nvPicPr>
        <p:blipFill>
          <a:blip r:embed="rId4"/>
          <a:stretch>
            <a:fillRect/>
          </a:stretch>
        </p:blipFill>
        <p:spPr>
          <a:xfrm>
            <a:off x="686491" y="514156"/>
            <a:ext cx="2176461" cy="859611"/>
          </a:xfrm>
          <a:prstGeom prst="rect">
            <a:avLst/>
          </a:prstGeom>
        </p:spPr>
      </p:pic>
    </p:spTree>
    <p:extLst>
      <p:ext uri="{BB962C8B-B14F-4D97-AF65-F5344CB8AC3E}">
        <p14:creationId xmlns:p14="http://schemas.microsoft.com/office/powerpoint/2010/main" val="31169549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8" name="组合 7"/>
          <p:cNvGrpSpPr/>
          <p:nvPr/>
        </p:nvGrpSpPr>
        <p:grpSpPr>
          <a:xfrm>
            <a:off x="6413685" y="1095878"/>
            <a:ext cx="2918244" cy="5121440"/>
            <a:chOff x="6828354" y="841878"/>
            <a:chExt cx="2918244" cy="512144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8354" y="841878"/>
              <a:ext cx="2918244" cy="512144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3365" y="1410447"/>
              <a:ext cx="1966259" cy="3495344"/>
            </a:xfrm>
            <a:prstGeom prst="rect">
              <a:avLst/>
            </a:prstGeom>
          </p:spPr>
        </p:pic>
      </p:grpSp>
      <p:grpSp>
        <p:nvGrpSpPr>
          <p:cNvPr id="10" name="组合 9"/>
          <p:cNvGrpSpPr/>
          <p:nvPr/>
        </p:nvGrpSpPr>
        <p:grpSpPr>
          <a:xfrm>
            <a:off x="7872807" y="1095878"/>
            <a:ext cx="2918244" cy="5121440"/>
            <a:chOff x="3910110" y="841878"/>
            <a:chExt cx="2918244" cy="512144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0110" y="841878"/>
              <a:ext cx="2918244" cy="512144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7251" y="1410448"/>
              <a:ext cx="1974130" cy="3509564"/>
            </a:xfrm>
            <a:prstGeom prst="rect">
              <a:avLst/>
            </a:prstGeom>
          </p:spPr>
        </p:pic>
      </p:grpSp>
      <p:grpSp>
        <p:nvGrpSpPr>
          <p:cNvPr id="12" name="组合 11"/>
          <p:cNvGrpSpPr/>
          <p:nvPr/>
        </p:nvGrpSpPr>
        <p:grpSpPr>
          <a:xfrm>
            <a:off x="9331929" y="1095878"/>
            <a:ext cx="2918244" cy="5121440"/>
            <a:chOff x="911617" y="841878"/>
            <a:chExt cx="2918244" cy="5121440"/>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1617" y="841878"/>
              <a:ext cx="2918244" cy="5121440"/>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0246" y="1410447"/>
              <a:ext cx="1975515" cy="3512026"/>
            </a:xfrm>
            <a:prstGeom prst="rect">
              <a:avLst/>
            </a:prstGeom>
          </p:spPr>
        </p:pic>
      </p:grpSp>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76899" y="6134286"/>
            <a:ext cx="1388212" cy="386834"/>
          </a:xfrm>
          <a:prstGeom prst="rect">
            <a:avLst/>
          </a:prstGeom>
        </p:spPr>
      </p:pic>
      <p:sp>
        <p:nvSpPr>
          <p:cNvPr id="16" name="文本框 15"/>
          <p:cNvSpPr txBox="1"/>
          <p:nvPr/>
        </p:nvSpPr>
        <p:spPr>
          <a:xfrm>
            <a:off x="836287" y="1496843"/>
            <a:ext cx="4397358" cy="1338828"/>
          </a:xfrm>
          <a:prstGeom prst="rect">
            <a:avLst/>
          </a:prstGeom>
          <a:noFill/>
        </p:spPr>
        <p:txBody>
          <a:bodyPr wrap="none" rtlCol="0">
            <a:spAutoFit/>
          </a:bodyPr>
          <a:lstStyle/>
          <a:p>
            <a:pPr marL="285750" indent="-285750">
              <a:lnSpc>
                <a:spcPct val="150000"/>
              </a:lnSpc>
              <a:buFont typeface="Wingdings" panose="05000000000000000000" pitchFamily="2" charset="2"/>
              <a:buChar char="ü"/>
            </a:pP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支持人工翻译中文和东盟七国语言语音</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点击录制语音，可回放</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服务价格为</a:t>
            </a:r>
            <a:r>
              <a:rPr lang="en-US" altLang="zh-CN" dirty="0" smtClean="0">
                <a:solidFill>
                  <a:schemeClr val="bg1">
                    <a:lumMod val="50000"/>
                  </a:schemeClr>
                </a:solidFill>
                <a:latin typeface="微软雅黑" panose="020B0503020204020204" pitchFamily="34" charset="-122"/>
                <a:ea typeface="微软雅黑" panose="020B0503020204020204" pitchFamily="34" charset="-122"/>
              </a:rPr>
              <a:t>0.05</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元</a:t>
            </a:r>
            <a:r>
              <a:rPr lang="en-US" altLang="zh-CN"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秒</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7"/>
          <a:stretch>
            <a:fillRect/>
          </a:stretch>
        </p:blipFill>
        <p:spPr>
          <a:xfrm>
            <a:off x="703551" y="533996"/>
            <a:ext cx="2176461" cy="859611"/>
          </a:xfrm>
          <a:prstGeom prst="rect">
            <a:avLst/>
          </a:prstGeom>
        </p:spPr>
      </p:pic>
    </p:spTree>
    <p:extLst>
      <p:ext uri="{BB962C8B-B14F-4D97-AF65-F5344CB8AC3E}">
        <p14:creationId xmlns:p14="http://schemas.microsoft.com/office/powerpoint/2010/main" val="2371780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50115" y="1356001"/>
            <a:ext cx="2505516" cy="4397113"/>
          </a:xfrm>
          <a:prstGeom prst="rect">
            <a:avLst/>
          </a:prstGeom>
        </p:spPr>
      </p:pic>
      <p:grpSp>
        <p:nvGrpSpPr>
          <p:cNvPr id="10" name="组合 9"/>
          <p:cNvGrpSpPr/>
          <p:nvPr/>
        </p:nvGrpSpPr>
        <p:grpSpPr>
          <a:xfrm>
            <a:off x="8302873" y="993838"/>
            <a:ext cx="2918244" cy="5121440"/>
            <a:chOff x="9331929" y="1095878"/>
            <a:chExt cx="2918244" cy="5121440"/>
          </a:xfrm>
        </p:grpSpPr>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1929" y="1095878"/>
              <a:ext cx="2918244" cy="5121440"/>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593" y="1648046"/>
              <a:ext cx="1974305" cy="3524455"/>
            </a:xfrm>
            <a:prstGeom prst="rect">
              <a:avLst/>
            </a:prstGeom>
          </p:spPr>
        </p:pic>
      </p:gr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76899" y="6134286"/>
            <a:ext cx="1388212" cy="386834"/>
          </a:xfrm>
          <a:prstGeom prst="rect">
            <a:avLst/>
          </a:prstGeom>
        </p:spPr>
      </p:pic>
      <p:sp>
        <p:nvSpPr>
          <p:cNvPr id="12" name="文本框 11"/>
          <p:cNvSpPr txBox="1"/>
          <p:nvPr/>
        </p:nvSpPr>
        <p:spPr>
          <a:xfrm>
            <a:off x="836287" y="1540900"/>
            <a:ext cx="4427815" cy="2585323"/>
          </a:xfrm>
          <a:prstGeom prst="rect">
            <a:avLst/>
          </a:prstGeom>
          <a:noFill/>
        </p:spPr>
        <p:txBody>
          <a:bodyPr wrap="none" rtlCol="0">
            <a:spAutoFit/>
          </a:bodyPr>
          <a:lstStyle/>
          <a:p>
            <a:pPr marL="285750" indent="-285750">
              <a:lnSpc>
                <a:spcPct val="150000"/>
              </a:lnSpc>
              <a:buFont typeface="Wingdings" panose="05000000000000000000" pitchFamily="2" charset="2"/>
              <a:buChar char="ü"/>
            </a:pP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采用</a:t>
            </a:r>
            <a:r>
              <a:rPr lang="en-US" altLang="zh-CN" dirty="0" smtClean="0">
                <a:solidFill>
                  <a:schemeClr val="bg1">
                    <a:lumMod val="50000"/>
                  </a:schemeClr>
                </a:solidFill>
                <a:latin typeface="微软雅黑" panose="020B0503020204020204" pitchFamily="34" charset="-122"/>
                <a:ea typeface="微软雅黑" panose="020B0503020204020204" pitchFamily="34" charset="-122"/>
              </a:rPr>
              <a:t>OCR</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图片文字识别技术，可识别图</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 </a:t>
            </a:r>
            <a:r>
              <a:rPr lang="en-US" altLang="zh-CN" dirty="0" smtClean="0">
                <a:solidFill>
                  <a:schemeClr val="bg1">
                    <a:lumMod val="50000"/>
                  </a:schemeClr>
                </a:solidFill>
                <a:latin typeface="微软雅黑" panose="020B0503020204020204" pitchFamily="34" charset="-122"/>
                <a:ea typeface="微软雅黑" panose="020B0503020204020204" pitchFamily="34" charset="-122"/>
              </a:rPr>
              <a:t>   </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片上的中文，可对识别后的文字进行修</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bg1">
                    <a:lumMod val="50000"/>
                  </a:schemeClr>
                </a:solidFill>
                <a:latin typeface="微软雅黑" panose="020B0503020204020204" pitchFamily="34" charset="-122"/>
                <a:ea typeface="微软雅黑" panose="020B0503020204020204" pitchFamily="34" charset="-122"/>
              </a:rPr>
              <a:t> </a:t>
            </a:r>
            <a:r>
              <a:rPr lang="en-US" altLang="zh-CN" dirty="0" smtClean="0">
                <a:solidFill>
                  <a:schemeClr val="bg1">
                    <a:lumMod val="50000"/>
                  </a:schemeClr>
                </a:solidFill>
                <a:latin typeface="微软雅黑" panose="020B0503020204020204" pitchFamily="34" charset="-122"/>
                <a:ea typeface="微软雅黑" panose="020B0503020204020204" pitchFamily="34" charset="-122"/>
              </a:rPr>
              <a:t>   </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改或编辑</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点击提交后，可统计字数和价格</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可选择拍摄图片或从手机中上传图片</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服务价格为</a:t>
            </a:r>
            <a:r>
              <a:rPr lang="en-US" altLang="zh-CN" dirty="0" smtClean="0">
                <a:solidFill>
                  <a:schemeClr val="bg1">
                    <a:lumMod val="50000"/>
                  </a:schemeClr>
                </a:solidFill>
                <a:latin typeface="微软雅黑" panose="020B0503020204020204" pitchFamily="34" charset="-122"/>
                <a:ea typeface="微软雅黑" panose="020B0503020204020204" pitchFamily="34" charset="-122"/>
              </a:rPr>
              <a:t>0.5</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元</a:t>
            </a:r>
            <a:r>
              <a:rPr lang="en-US" altLang="zh-CN"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分钟</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6"/>
          <a:stretch>
            <a:fillRect/>
          </a:stretch>
        </p:blipFill>
        <p:spPr>
          <a:xfrm>
            <a:off x="686491" y="496390"/>
            <a:ext cx="2176461" cy="859611"/>
          </a:xfrm>
          <a:prstGeom prst="rect">
            <a:avLst/>
          </a:prstGeom>
        </p:spPr>
      </p:pic>
    </p:spTree>
    <p:extLst>
      <p:ext uri="{BB962C8B-B14F-4D97-AF65-F5344CB8AC3E}">
        <p14:creationId xmlns:p14="http://schemas.microsoft.com/office/powerpoint/2010/main" val="16608352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文本框 6"/>
          <p:cNvSpPr txBox="1"/>
          <p:nvPr/>
        </p:nvSpPr>
        <p:spPr>
          <a:xfrm>
            <a:off x="6345025" y="1399247"/>
            <a:ext cx="4166525" cy="1754326"/>
          </a:xfrm>
          <a:prstGeom prst="rect">
            <a:avLst/>
          </a:prstGeom>
          <a:noFill/>
        </p:spPr>
        <p:txBody>
          <a:bodyPr wrap="none" rtlCol="0">
            <a:spAutoFit/>
          </a:bodyPr>
          <a:lstStyle/>
          <a:p>
            <a:pPr marL="285750" indent="-285750">
              <a:lnSpc>
                <a:spcPct val="150000"/>
              </a:lnSpc>
              <a:buFont typeface="Wingdings" panose="05000000000000000000" pitchFamily="2" charset="2"/>
              <a:buChar char="ü"/>
            </a:pP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提供一对一的在线人工翻译服务</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实时翻译发送的文字、图片和语音</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可选择拍摄图片或从手机中上传图片</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服务价格为</a:t>
            </a:r>
            <a:r>
              <a:rPr lang="en-US" altLang="zh-CN" dirty="0" smtClean="0">
                <a:solidFill>
                  <a:schemeClr val="bg1">
                    <a:lumMod val="50000"/>
                  </a:schemeClr>
                </a:solidFill>
                <a:latin typeface="微软雅黑" panose="020B0503020204020204" pitchFamily="34" charset="-122"/>
                <a:ea typeface="微软雅黑" panose="020B0503020204020204" pitchFamily="34" charset="-122"/>
              </a:rPr>
              <a:t>3</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元</a:t>
            </a:r>
            <a:r>
              <a:rPr lang="en-US" altLang="zh-CN"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分钟</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76899" y="6134286"/>
            <a:ext cx="1388212" cy="386834"/>
          </a:xfrm>
          <a:prstGeom prst="rect">
            <a:avLst/>
          </a:prstGeom>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7543" y="481225"/>
            <a:ext cx="3570513" cy="6266154"/>
          </a:xfrm>
          <a:prstGeom prst="rect">
            <a:avLst/>
          </a:prstGeom>
        </p:spPr>
      </p:pic>
      <p:pic>
        <p:nvPicPr>
          <p:cNvPr id="2" name="图片 1"/>
          <p:cNvPicPr>
            <a:picLocks noChangeAspect="1"/>
          </p:cNvPicPr>
          <p:nvPr/>
        </p:nvPicPr>
        <p:blipFill>
          <a:blip r:embed="rId4"/>
          <a:stretch>
            <a:fillRect/>
          </a:stretch>
        </p:blipFill>
        <p:spPr>
          <a:xfrm>
            <a:off x="6172960" y="463895"/>
            <a:ext cx="2176461" cy="859611"/>
          </a:xfrm>
          <a:prstGeom prst="rect">
            <a:avLst/>
          </a:prstGeom>
        </p:spPr>
      </p:pic>
    </p:spTree>
    <p:extLst>
      <p:ext uri="{BB962C8B-B14F-4D97-AF65-F5344CB8AC3E}">
        <p14:creationId xmlns:p14="http://schemas.microsoft.com/office/powerpoint/2010/main" val="39733731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98" name="文本框 97"/>
          <p:cNvSpPr txBox="1"/>
          <p:nvPr/>
        </p:nvSpPr>
        <p:spPr>
          <a:xfrm>
            <a:off x="1405719" y="836826"/>
            <a:ext cx="9278780" cy="923330"/>
          </a:xfrm>
          <a:prstGeom prst="rect">
            <a:avLst/>
          </a:prstGeom>
          <a:noFill/>
        </p:spPr>
        <p:txBody>
          <a:bodyPr wrap="square" rtlCol="0">
            <a:spAutoFit/>
          </a:bodyPr>
          <a:lstStyle/>
          <a:p>
            <a:pPr>
              <a:lnSpc>
                <a:spcPct val="150000"/>
              </a:lnSpc>
            </a:pPr>
            <a:r>
              <a:rPr lang="zh-CN" altLang="en-US" dirty="0">
                <a:solidFill>
                  <a:srgbClr val="0088C2"/>
                </a:solidFill>
                <a:latin typeface="微软雅黑" panose="020B0503020204020204" pitchFamily="34" charset="-122"/>
                <a:ea typeface="微软雅黑" panose="020B0503020204020204" pitchFamily="34" charset="-122"/>
              </a:rPr>
              <a:t>用户选择要翻译的语言和估计需要的时间后进行支付，即可与在线译员实时对话</a:t>
            </a:r>
            <a:r>
              <a:rPr lang="zh-CN" altLang="en-US" dirty="0" smtClean="0">
                <a:solidFill>
                  <a:srgbClr val="0088C2"/>
                </a:solidFill>
                <a:latin typeface="微软雅黑" panose="020B0503020204020204" pitchFamily="34" charset="-122"/>
                <a:ea typeface="微软雅黑" panose="020B0503020204020204" pitchFamily="34" charset="-122"/>
              </a:rPr>
              <a:t>，支持</a:t>
            </a:r>
            <a:r>
              <a:rPr lang="zh-CN" altLang="en-US" dirty="0">
                <a:solidFill>
                  <a:srgbClr val="0088C2"/>
                </a:solidFill>
                <a:latin typeface="微软雅黑" panose="020B0503020204020204" pitchFamily="34" charset="-122"/>
                <a:ea typeface="微软雅黑" panose="020B0503020204020204" pitchFamily="34" charset="-122"/>
              </a:rPr>
              <a:t>发送文字、语音和图片，译员会实时翻译出对应的语言的文字和语音。</a:t>
            </a:r>
          </a:p>
        </p:txBody>
      </p:sp>
      <p:grpSp>
        <p:nvGrpSpPr>
          <p:cNvPr id="2" name="组合 1"/>
          <p:cNvGrpSpPr/>
          <p:nvPr/>
        </p:nvGrpSpPr>
        <p:grpSpPr>
          <a:xfrm>
            <a:off x="1405719" y="1891325"/>
            <a:ext cx="9210985" cy="4105053"/>
            <a:chOff x="1405719" y="1891325"/>
            <a:chExt cx="9210985" cy="4105053"/>
          </a:xfrm>
        </p:grpSpPr>
        <p:sp>
          <p:nvSpPr>
            <p:cNvPr id="5" name="椭圆 4"/>
            <p:cNvSpPr/>
            <p:nvPr/>
          </p:nvSpPr>
          <p:spPr>
            <a:xfrm>
              <a:off x="1405719" y="3459311"/>
              <a:ext cx="968991" cy="968991"/>
            </a:xfrm>
            <a:prstGeom prst="ellipse">
              <a:avLst/>
            </a:prstGeom>
            <a:solidFill>
              <a:srgbClr val="009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324" y="3612581"/>
              <a:ext cx="571429" cy="533333"/>
            </a:xfrm>
            <a:prstGeom prst="rect">
              <a:avLst/>
            </a:prstGeom>
          </p:spPr>
        </p:pic>
        <p:grpSp>
          <p:nvGrpSpPr>
            <p:cNvPr id="62" name="组合 61"/>
            <p:cNvGrpSpPr/>
            <p:nvPr/>
          </p:nvGrpSpPr>
          <p:grpSpPr>
            <a:xfrm>
              <a:off x="7815344" y="1891325"/>
              <a:ext cx="757989" cy="757989"/>
              <a:chOff x="11468061" y="1526222"/>
              <a:chExt cx="757989" cy="757989"/>
            </a:xfrm>
          </p:grpSpPr>
          <p:sp>
            <p:nvSpPr>
              <p:cNvPr id="9" name="椭圆 8"/>
              <p:cNvSpPr/>
              <p:nvPr/>
            </p:nvSpPr>
            <p:spPr>
              <a:xfrm>
                <a:off x="11468061" y="1526222"/>
                <a:ext cx="757989" cy="757989"/>
              </a:xfrm>
              <a:prstGeom prst="ellipse">
                <a:avLst/>
              </a:prstGeom>
              <a:solidFill>
                <a:srgbClr val="009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1607158" y="1665319"/>
                <a:ext cx="479794" cy="479794"/>
              </a:xfrm>
              <a:prstGeom prst="rect">
                <a:avLst/>
              </a:prstGeom>
            </p:spPr>
          </p:pic>
        </p:grpSp>
        <p:grpSp>
          <p:nvGrpSpPr>
            <p:cNvPr id="16" name="组合 15"/>
            <p:cNvGrpSpPr/>
            <p:nvPr/>
          </p:nvGrpSpPr>
          <p:grpSpPr>
            <a:xfrm>
              <a:off x="7815344" y="3564857"/>
              <a:ext cx="757989" cy="757989"/>
              <a:chOff x="4402817" y="2887322"/>
              <a:chExt cx="757989" cy="757989"/>
            </a:xfrm>
          </p:grpSpPr>
          <p:sp>
            <p:nvSpPr>
              <p:cNvPr id="12" name="椭圆 11"/>
              <p:cNvSpPr/>
              <p:nvPr/>
            </p:nvSpPr>
            <p:spPr>
              <a:xfrm>
                <a:off x="4402817" y="2887322"/>
                <a:ext cx="757989" cy="757989"/>
              </a:xfrm>
              <a:prstGeom prst="ellipse">
                <a:avLst/>
              </a:prstGeom>
              <a:solidFill>
                <a:srgbClr val="009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493076" y="2977581"/>
                <a:ext cx="577469" cy="577469"/>
              </a:xfrm>
              <a:prstGeom prst="rect">
                <a:avLst/>
              </a:prstGeom>
            </p:spPr>
          </p:pic>
        </p:grpSp>
        <p:grpSp>
          <p:nvGrpSpPr>
            <p:cNvPr id="17" name="组合 16"/>
            <p:cNvGrpSpPr/>
            <p:nvPr/>
          </p:nvGrpSpPr>
          <p:grpSpPr>
            <a:xfrm>
              <a:off x="7815344" y="5238389"/>
              <a:ext cx="757989" cy="757989"/>
              <a:chOff x="3229110" y="4560854"/>
              <a:chExt cx="757989" cy="757989"/>
            </a:xfrm>
          </p:grpSpPr>
          <p:sp>
            <p:nvSpPr>
              <p:cNvPr id="15" name="椭圆 14"/>
              <p:cNvSpPr/>
              <p:nvPr/>
            </p:nvSpPr>
            <p:spPr>
              <a:xfrm>
                <a:off x="3229110" y="4560854"/>
                <a:ext cx="757989" cy="757989"/>
              </a:xfrm>
              <a:prstGeom prst="ellipse">
                <a:avLst/>
              </a:prstGeom>
              <a:solidFill>
                <a:srgbClr val="009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3368209" y="4699953"/>
                <a:ext cx="479792" cy="479792"/>
              </a:xfrm>
              <a:prstGeom prst="rect">
                <a:avLst/>
              </a:prstGeom>
            </p:spPr>
          </p:pic>
        </p:grpSp>
        <p:sp>
          <p:nvSpPr>
            <p:cNvPr id="22" name="椭圆 21"/>
            <p:cNvSpPr/>
            <p:nvPr/>
          </p:nvSpPr>
          <p:spPr>
            <a:xfrm>
              <a:off x="5593552" y="2914754"/>
              <a:ext cx="757989" cy="757989"/>
            </a:xfrm>
            <a:prstGeom prst="ellipse">
              <a:avLst/>
            </a:prstGeom>
            <a:solidFill>
              <a:srgbClr val="009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3841" y="3046098"/>
              <a:ext cx="628650" cy="495300"/>
            </a:xfrm>
            <a:prstGeom prst="rect">
              <a:avLst/>
            </a:prstGeom>
          </p:spPr>
        </p:pic>
        <p:grpSp>
          <p:nvGrpSpPr>
            <p:cNvPr id="27" name="组合 26"/>
            <p:cNvGrpSpPr/>
            <p:nvPr/>
          </p:nvGrpSpPr>
          <p:grpSpPr>
            <a:xfrm>
              <a:off x="5596271" y="4280311"/>
              <a:ext cx="757989" cy="757989"/>
              <a:chOff x="8933888" y="4171172"/>
              <a:chExt cx="757989" cy="757989"/>
            </a:xfrm>
          </p:grpSpPr>
          <p:sp>
            <p:nvSpPr>
              <p:cNvPr id="26" name="椭圆 25"/>
              <p:cNvSpPr/>
              <p:nvPr/>
            </p:nvSpPr>
            <p:spPr>
              <a:xfrm>
                <a:off x="8933888" y="4171172"/>
                <a:ext cx="757989" cy="757989"/>
              </a:xfrm>
              <a:prstGeom prst="ellipse">
                <a:avLst/>
              </a:prstGeom>
              <a:solidFill>
                <a:srgbClr val="009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16757" y="4316098"/>
                <a:ext cx="592249" cy="489512"/>
              </a:xfrm>
              <a:prstGeom prst="rect">
                <a:avLst/>
              </a:prstGeom>
            </p:spPr>
          </p:pic>
        </p:grpSp>
        <p:grpSp>
          <p:nvGrpSpPr>
            <p:cNvPr id="31" name="组合 30"/>
            <p:cNvGrpSpPr/>
            <p:nvPr/>
          </p:nvGrpSpPr>
          <p:grpSpPr>
            <a:xfrm>
              <a:off x="9647713" y="3417688"/>
              <a:ext cx="968991" cy="968991"/>
              <a:chOff x="8446865" y="3593975"/>
              <a:chExt cx="968991" cy="968991"/>
            </a:xfrm>
          </p:grpSpPr>
          <p:sp>
            <p:nvSpPr>
              <p:cNvPr id="30" name="椭圆 29"/>
              <p:cNvSpPr/>
              <p:nvPr/>
            </p:nvSpPr>
            <p:spPr>
              <a:xfrm>
                <a:off x="8446865" y="3593975"/>
                <a:ext cx="968991" cy="968991"/>
              </a:xfrm>
              <a:prstGeom prst="ellipse">
                <a:avLst/>
              </a:prstGeom>
              <a:solidFill>
                <a:srgbClr val="009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82153" y="3837200"/>
                <a:ext cx="698413" cy="482540"/>
              </a:xfrm>
              <a:prstGeom prst="rect">
                <a:avLst/>
              </a:prstGeom>
            </p:spPr>
          </p:pic>
        </p:grpSp>
        <p:cxnSp>
          <p:nvCxnSpPr>
            <p:cNvPr id="35" name="肘形连接符 34"/>
            <p:cNvCxnSpPr>
              <a:stCxn id="5" idx="6"/>
              <a:endCxn id="51" idx="2"/>
            </p:cNvCxnSpPr>
            <p:nvPr/>
          </p:nvCxnSpPr>
          <p:spPr>
            <a:xfrm>
              <a:off x="2374710" y="3943807"/>
              <a:ext cx="1000225" cy="715497"/>
            </a:xfrm>
            <a:prstGeom prst="bentConnector3">
              <a:avLst>
                <a:gd name="adj1" fmla="val 28740"/>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肘形连接符 47"/>
            <p:cNvCxnSpPr>
              <a:endCxn id="22" idx="2"/>
            </p:cNvCxnSpPr>
            <p:nvPr/>
          </p:nvCxnSpPr>
          <p:spPr>
            <a:xfrm flipV="1">
              <a:off x="4656144" y="3293749"/>
              <a:ext cx="937408" cy="660964"/>
            </a:xfrm>
            <a:prstGeom prst="bentConnector3">
              <a:avLst>
                <a:gd name="adj1" fmla="val 68148"/>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肘形连接符 55"/>
            <p:cNvCxnSpPr>
              <a:stCxn id="26" idx="2"/>
            </p:cNvCxnSpPr>
            <p:nvPr/>
          </p:nvCxnSpPr>
          <p:spPr>
            <a:xfrm rot="10800000">
              <a:off x="5294297" y="3947862"/>
              <a:ext cx="301975" cy="711445"/>
            </a:xfrm>
            <a:prstGeom prst="bentConnector2">
              <a:avLst/>
            </a:prstGeom>
            <a:ln>
              <a:prstDash val="dash"/>
              <a:headEnd type="triangle"/>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7073410" y="5629348"/>
              <a:ext cx="697627" cy="246221"/>
            </a:xfrm>
            <a:prstGeom prst="rect">
              <a:avLst/>
            </a:prstGeom>
            <a:noFill/>
          </p:spPr>
          <p:txBody>
            <a:bodyPr wrap="none" rtlCol="0">
              <a:spAutoFit/>
            </a:bodyPr>
            <a:lstStyle/>
            <a:p>
              <a:r>
                <a:rPr lang="zh-CN" altLang="en-US" sz="1000" dirty="0" smtClean="0">
                  <a:solidFill>
                    <a:srgbClr val="0088C2"/>
                  </a:solidFill>
                  <a:latin typeface="微软雅黑" panose="020B0503020204020204" pitchFamily="34" charset="-122"/>
                  <a:ea typeface="微软雅黑" panose="020B0503020204020204" pitchFamily="34" charset="-122"/>
                </a:rPr>
                <a:t>发送图片</a:t>
              </a:r>
              <a:endParaRPr lang="zh-CN" altLang="en-US" sz="1000" dirty="0">
                <a:solidFill>
                  <a:srgbClr val="0088C2"/>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7080257" y="3962516"/>
              <a:ext cx="697627" cy="246221"/>
            </a:xfrm>
            <a:prstGeom prst="rect">
              <a:avLst/>
            </a:prstGeom>
            <a:noFill/>
          </p:spPr>
          <p:txBody>
            <a:bodyPr wrap="none" rtlCol="0">
              <a:spAutoFit/>
            </a:bodyPr>
            <a:lstStyle/>
            <a:p>
              <a:r>
                <a:rPr lang="zh-CN" altLang="en-US" sz="1000" dirty="0" smtClean="0">
                  <a:solidFill>
                    <a:srgbClr val="0088C2"/>
                  </a:solidFill>
                  <a:latin typeface="微软雅黑" panose="020B0503020204020204" pitchFamily="34" charset="-122"/>
                  <a:ea typeface="微软雅黑" panose="020B0503020204020204" pitchFamily="34" charset="-122"/>
                </a:rPr>
                <a:t>发送语音</a:t>
              </a:r>
              <a:endParaRPr lang="zh-CN" altLang="en-US" sz="1000" dirty="0">
                <a:solidFill>
                  <a:srgbClr val="0088C2"/>
                </a:solidFill>
                <a:latin typeface="微软雅黑" panose="020B0503020204020204" pitchFamily="34" charset="-122"/>
                <a:ea typeface="微软雅黑" panose="020B0503020204020204" pitchFamily="34" charset="-122"/>
              </a:endParaRPr>
            </a:p>
          </p:txBody>
        </p:sp>
        <p:sp>
          <p:nvSpPr>
            <p:cNvPr id="89" name="文本框 88"/>
            <p:cNvSpPr txBox="1"/>
            <p:nvPr/>
          </p:nvSpPr>
          <p:spPr>
            <a:xfrm>
              <a:off x="4737770" y="4020628"/>
              <a:ext cx="457282" cy="246221"/>
            </a:xfrm>
            <a:prstGeom prst="rect">
              <a:avLst/>
            </a:prstGeom>
            <a:noFill/>
          </p:spPr>
          <p:txBody>
            <a:bodyPr wrap="square" rtlCol="0">
              <a:spAutoFit/>
            </a:bodyPr>
            <a:lstStyle/>
            <a:p>
              <a:r>
                <a:rPr lang="zh-CN" altLang="en-US" sz="1000" dirty="0">
                  <a:solidFill>
                    <a:srgbClr val="0088C2"/>
                  </a:solidFill>
                  <a:latin typeface="微软雅黑" panose="020B0503020204020204" pitchFamily="34" charset="-122"/>
                  <a:ea typeface="微软雅黑" panose="020B0503020204020204" pitchFamily="34" charset="-122"/>
                </a:rPr>
                <a:t>支付</a:t>
              </a:r>
            </a:p>
          </p:txBody>
        </p:sp>
        <p:sp>
          <p:nvSpPr>
            <p:cNvPr id="92" name="文本框 91"/>
            <p:cNvSpPr txBox="1"/>
            <p:nvPr/>
          </p:nvSpPr>
          <p:spPr>
            <a:xfrm>
              <a:off x="7105552" y="2277020"/>
              <a:ext cx="754921" cy="246221"/>
            </a:xfrm>
            <a:prstGeom prst="rect">
              <a:avLst/>
            </a:prstGeom>
            <a:noFill/>
          </p:spPr>
          <p:txBody>
            <a:bodyPr wrap="square" rtlCol="0">
              <a:spAutoFit/>
            </a:bodyPr>
            <a:lstStyle/>
            <a:p>
              <a:r>
                <a:rPr lang="zh-CN" altLang="en-US" sz="1000" dirty="0" smtClean="0">
                  <a:solidFill>
                    <a:srgbClr val="0088C2"/>
                  </a:solidFill>
                  <a:latin typeface="微软雅黑" panose="020B0503020204020204" pitchFamily="34" charset="-122"/>
                  <a:ea typeface="微软雅黑" panose="020B0503020204020204" pitchFamily="34" charset="-122"/>
                </a:rPr>
                <a:t>发送文字</a:t>
              </a:r>
              <a:endParaRPr lang="zh-CN" altLang="en-US" sz="1000" dirty="0">
                <a:solidFill>
                  <a:srgbClr val="0088C2"/>
                </a:solidFill>
                <a:latin typeface="微软雅黑" panose="020B0503020204020204" pitchFamily="34" charset="-122"/>
                <a:ea typeface="微软雅黑" panose="020B0503020204020204" pitchFamily="34" charset="-122"/>
              </a:endParaRPr>
            </a:p>
          </p:txBody>
        </p:sp>
        <p:sp>
          <p:nvSpPr>
            <p:cNvPr id="93" name="文本框 92"/>
            <p:cNvSpPr txBox="1"/>
            <p:nvPr/>
          </p:nvSpPr>
          <p:spPr>
            <a:xfrm>
              <a:off x="9936449" y="4442083"/>
              <a:ext cx="456410" cy="246221"/>
            </a:xfrm>
            <a:prstGeom prst="rect">
              <a:avLst/>
            </a:prstGeom>
            <a:noFill/>
          </p:spPr>
          <p:txBody>
            <a:bodyPr wrap="square" rtlCol="0">
              <a:spAutoFit/>
            </a:bodyPr>
            <a:lstStyle/>
            <a:p>
              <a:r>
                <a:rPr lang="zh-CN" altLang="en-US" sz="1000" dirty="0" smtClean="0">
                  <a:solidFill>
                    <a:srgbClr val="0088C2"/>
                  </a:solidFill>
                  <a:latin typeface="微软雅黑" panose="020B0503020204020204" pitchFamily="34" charset="-122"/>
                  <a:ea typeface="微软雅黑" panose="020B0503020204020204" pitchFamily="34" charset="-122"/>
                </a:rPr>
                <a:t>译员</a:t>
              </a:r>
              <a:endParaRPr lang="zh-CN" altLang="en-US" sz="1000" dirty="0">
                <a:solidFill>
                  <a:srgbClr val="0088C2"/>
                </a:solidFill>
                <a:latin typeface="微软雅黑" panose="020B0503020204020204" pitchFamily="34" charset="-122"/>
                <a:ea typeface="微软雅黑" panose="020B0503020204020204" pitchFamily="34" charset="-122"/>
              </a:endParaRPr>
            </a:p>
          </p:txBody>
        </p:sp>
        <p:sp>
          <p:nvSpPr>
            <p:cNvPr id="94" name="文本框 93"/>
            <p:cNvSpPr txBox="1"/>
            <p:nvPr/>
          </p:nvSpPr>
          <p:spPr>
            <a:xfrm>
              <a:off x="1667800" y="4458461"/>
              <a:ext cx="441146" cy="246221"/>
            </a:xfrm>
            <a:prstGeom prst="rect">
              <a:avLst/>
            </a:prstGeom>
            <a:noFill/>
          </p:spPr>
          <p:txBody>
            <a:bodyPr wrap="none" rtlCol="0">
              <a:spAutoFit/>
            </a:bodyPr>
            <a:lstStyle/>
            <a:p>
              <a:r>
                <a:rPr lang="zh-CN" altLang="en-US" sz="1000" dirty="0">
                  <a:solidFill>
                    <a:srgbClr val="0088C2"/>
                  </a:solidFill>
                  <a:latin typeface="微软雅黑" panose="020B0503020204020204" pitchFamily="34" charset="-122"/>
                  <a:ea typeface="微软雅黑" panose="020B0503020204020204" pitchFamily="34" charset="-122"/>
                </a:rPr>
                <a:t>用户</a:t>
              </a:r>
            </a:p>
          </p:txBody>
        </p:sp>
        <p:sp>
          <p:nvSpPr>
            <p:cNvPr id="97" name="文本框 96"/>
            <p:cNvSpPr txBox="1"/>
            <p:nvPr/>
          </p:nvSpPr>
          <p:spPr>
            <a:xfrm>
              <a:off x="2661298" y="3295177"/>
              <a:ext cx="697627" cy="246221"/>
            </a:xfrm>
            <a:prstGeom prst="rect">
              <a:avLst/>
            </a:prstGeom>
            <a:noFill/>
          </p:spPr>
          <p:txBody>
            <a:bodyPr wrap="none" rtlCol="0">
              <a:spAutoFit/>
            </a:bodyPr>
            <a:lstStyle/>
            <a:p>
              <a:r>
                <a:rPr lang="zh-CN" altLang="en-US" sz="1000" dirty="0" smtClean="0">
                  <a:solidFill>
                    <a:srgbClr val="0088C2"/>
                  </a:solidFill>
                  <a:latin typeface="微软雅黑" panose="020B0503020204020204" pitchFamily="34" charset="-122"/>
                  <a:ea typeface="微软雅黑" panose="020B0503020204020204" pitchFamily="34" charset="-122"/>
                </a:rPr>
                <a:t>选择语言</a:t>
              </a:r>
              <a:endParaRPr lang="zh-CN" altLang="en-US" sz="1000" dirty="0">
                <a:solidFill>
                  <a:srgbClr val="0088C2"/>
                </a:solidFill>
                <a:latin typeface="微软雅黑" panose="020B0503020204020204" pitchFamily="34" charset="-122"/>
                <a:ea typeface="微软雅黑" panose="020B0503020204020204" pitchFamily="34" charset="-122"/>
              </a:endParaRPr>
            </a:p>
          </p:txBody>
        </p:sp>
        <p:sp>
          <p:nvSpPr>
            <p:cNvPr id="49" name="椭圆 48"/>
            <p:cNvSpPr/>
            <p:nvPr/>
          </p:nvSpPr>
          <p:spPr>
            <a:xfrm>
              <a:off x="3365969" y="2914754"/>
              <a:ext cx="757989" cy="757989"/>
            </a:xfrm>
            <a:prstGeom prst="ellipse">
              <a:avLst/>
            </a:prstGeom>
            <a:solidFill>
              <a:srgbClr val="009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造字工房悦圆演示版常规体" pitchFamily="50" charset="-122"/>
                  <a:ea typeface="造字工房悦圆演示版常规体" pitchFamily="50" charset="-122"/>
                </a:rPr>
                <a:t>语</a:t>
              </a:r>
            </a:p>
          </p:txBody>
        </p:sp>
        <p:sp>
          <p:nvSpPr>
            <p:cNvPr id="51" name="椭圆 50"/>
            <p:cNvSpPr/>
            <p:nvPr/>
          </p:nvSpPr>
          <p:spPr>
            <a:xfrm>
              <a:off x="3374935" y="4280309"/>
              <a:ext cx="757989" cy="757989"/>
            </a:xfrm>
            <a:prstGeom prst="ellipse">
              <a:avLst/>
            </a:prstGeom>
            <a:solidFill>
              <a:srgbClr val="009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92784" y="4442083"/>
              <a:ext cx="322289" cy="453593"/>
            </a:xfrm>
            <a:prstGeom prst="rect">
              <a:avLst/>
            </a:prstGeom>
          </p:spPr>
        </p:pic>
        <p:sp>
          <p:nvSpPr>
            <p:cNvPr id="54" name="文本框 53"/>
            <p:cNvSpPr txBox="1"/>
            <p:nvPr/>
          </p:nvSpPr>
          <p:spPr>
            <a:xfrm>
              <a:off x="2635873" y="4772565"/>
              <a:ext cx="697627" cy="246221"/>
            </a:xfrm>
            <a:prstGeom prst="rect">
              <a:avLst/>
            </a:prstGeom>
            <a:noFill/>
          </p:spPr>
          <p:txBody>
            <a:bodyPr wrap="none" rtlCol="0">
              <a:spAutoFit/>
            </a:bodyPr>
            <a:lstStyle/>
            <a:p>
              <a:r>
                <a:rPr lang="zh-CN" altLang="en-US" sz="1000" dirty="0" smtClean="0">
                  <a:solidFill>
                    <a:srgbClr val="0088C2"/>
                  </a:solidFill>
                  <a:latin typeface="微软雅黑" panose="020B0503020204020204" pitchFamily="34" charset="-122"/>
                  <a:ea typeface="微软雅黑" panose="020B0503020204020204" pitchFamily="34" charset="-122"/>
                </a:rPr>
                <a:t>选择时长</a:t>
              </a:r>
              <a:endParaRPr lang="zh-CN" altLang="en-US" sz="1000" dirty="0">
                <a:solidFill>
                  <a:srgbClr val="0088C2"/>
                </a:solidFill>
                <a:latin typeface="微软雅黑" panose="020B0503020204020204" pitchFamily="34" charset="-122"/>
                <a:ea typeface="微软雅黑" panose="020B0503020204020204" pitchFamily="34" charset="-122"/>
              </a:endParaRPr>
            </a:p>
          </p:txBody>
        </p:sp>
        <p:cxnSp>
          <p:nvCxnSpPr>
            <p:cNvPr id="23" name="肘形连接符 22"/>
            <p:cNvCxnSpPr>
              <a:endCxn id="49" idx="2"/>
            </p:cNvCxnSpPr>
            <p:nvPr/>
          </p:nvCxnSpPr>
          <p:spPr>
            <a:xfrm flipV="1">
              <a:off x="2617492" y="3293749"/>
              <a:ext cx="748477" cy="644540"/>
            </a:xfrm>
            <a:prstGeom prst="bentConnector3">
              <a:avLst>
                <a:gd name="adj1" fmla="val 5963"/>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7" name="肘形连接符 56"/>
            <p:cNvCxnSpPr>
              <a:stCxn id="49" idx="6"/>
              <a:endCxn id="51" idx="6"/>
            </p:cNvCxnSpPr>
            <p:nvPr/>
          </p:nvCxnSpPr>
          <p:spPr>
            <a:xfrm>
              <a:off x="4123958" y="3293749"/>
              <a:ext cx="8966" cy="1365555"/>
            </a:xfrm>
            <a:prstGeom prst="bentConnector3">
              <a:avLst>
                <a:gd name="adj1" fmla="val 5732902"/>
              </a:avLst>
            </a:prstGeom>
            <a:ln>
              <a:prstDash val="dash"/>
            </a:ln>
          </p:spPr>
          <p:style>
            <a:lnRef idx="1">
              <a:schemeClr val="accent1"/>
            </a:lnRef>
            <a:fillRef idx="0">
              <a:schemeClr val="accent1"/>
            </a:fillRef>
            <a:effectRef idx="0">
              <a:schemeClr val="accent1"/>
            </a:effectRef>
            <a:fontRef idx="minor">
              <a:schemeClr val="tx1"/>
            </a:fontRef>
          </p:style>
        </p:cxnSp>
        <p:cxnSp>
          <p:nvCxnSpPr>
            <p:cNvPr id="80" name="肘形连接符 79"/>
            <p:cNvCxnSpPr/>
            <p:nvPr/>
          </p:nvCxnSpPr>
          <p:spPr>
            <a:xfrm>
              <a:off x="6261626" y="3271935"/>
              <a:ext cx="8966" cy="1365555"/>
            </a:xfrm>
            <a:prstGeom prst="bentConnector3">
              <a:avLst>
                <a:gd name="adj1" fmla="val 3835501"/>
              </a:avLst>
            </a:prstGeom>
            <a:ln>
              <a:prstDash val="dash"/>
            </a:ln>
          </p:spPr>
          <p:style>
            <a:lnRef idx="1">
              <a:schemeClr val="accent1"/>
            </a:lnRef>
            <a:fillRef idx="0">
              <a:schemeClr val="accent1"/>
            </a:fillRef>
            <a:effectRef idx="0">
              <a:schemeClr val="accent1"/>
            </a:effectRef>
            <a:fontRef idx="minor">
              <a:schemeClr val="tx1"/>
            </a:fontRef>
          </p:style>
        </p:cxnSp>
        <p:cxnSp>
          <p:nvCxnSpPr>
            <p:cNvPr id="81" name="肘形连接符 80"/>
            <p:cNvCxnSpPr>
              <a:endCxn id="9" idx="2"/>
            </p:cNvCxnSpPr>
            <p:nvPr/>
          </p:nvCxnSpPr>
          <p:spPr>
            <a:xfrm rot="5400000" flipH="1" flipV="1">
              <a:off x="6600599" y="2761782"/>
              <a:ext cx="1706206" cy="72328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4" name="肘形连接符 83"/>
            <p:cNvCxnSpPr>
              <a:endCxn id="15" idx="2"/>
            </p:cNvCxnSpPr>
            <p:nvPr/>
          </p:nvCxnSpPr>
          <p:spPr>
            <a:xfrm rot="16200000" flipH="1">
              <a:off x="6657825" y="4459865"/>
              <a:ext cx="1596754" cy="718284"/>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endCxn id="12" idx="2"/>
            </p:cNvCxnSpPr>
            <p:nvPr/>
          </p:nvCxnSpPr>
          <p:spPr>
            <a:xfrm flipV="1">
              <a:off x="6597502" y="3943852"/>
              <a:ext cx="1217842" cy="1086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6" name="肘形连接符 95"/>
            <p:cNvCxnSpPr>
              <a:stCxn id="9" idx="6"/>
              <a:endCxn id="15" idx="6"/>
            </p:cNvCxnSpPr>
            <p:nvPr/>
          </p:nvCxnSpPr>
          <p:spPr>
            <a:xfrm>
              <a:off x="8573333" y="2270320"/>
              <a:ext cx="12700" cy="3347064"/>
            </a:xfrm>
            <a:prstGeom prst="bentConnector3">
              <a:avLst>
                <a:gd name="adj1" fmla="val 1800000"/>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flipV="1">
              <a:off x="8779327" y="3933529"/>
              <a:ext cx="906787" cy="10277"/>
            </a:xfrm>
            <a:prstGeom prst="straightConnector1">
              <a:avLst/>
            </a:prstGeom>
            <a:ln>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2" idx="6"/>
            </p:cNvCxnSpPr>
            <p:nvPr/>
          </p:nvCxnSpPr>
          <p:spPr>
            <a:xfrm flipV="1">
              <a:off x="8573333" y="3943806"/>
              <a:ext cx="331434" cy="4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5" name="文本框 104"/>
            <p:cNvSpPr txBox="1"/>
            <p:nvPr/>
          </p:nvSpPr>
          <p:spPr>
            <a:xfrm>
              <a:off x="8989776" y="3934694"/>
              <a:ext cx="457282" cy="246221"/>
            </a:xfrm>
            <a:prstGeom prst="rect">
              <a:avLst/>
            </a:prstGeom>
            <a:noFill/>
          </p:spPr>
          <p:txBody>
            <a:bodyPr wrap="square" rtlCol="0">
              <a:spAutoFit/>
            </a:bodyPr>
            <a:lstStyle/>
            <a:p>
              <a:r>
                <a:rPr lang="zh-CN" altLang="en-US" sz="1000" dirty="0" smtClean="0">
                  <a:solidFill>
                    <a:srgbClr val="0088C2"/>
                  </a:solidFill>
                  <a:latin typeface="微软雅黑" panose="020B0503020204020204" pitchFamily="34" charset="-122"/>
                  <a:ea typeface="微软雅黑" panose="020B0503020204020204" pitchFamily="34" charset="-122"/>
                </a:rPr>
                <a:t>翻译</a:t>
              </a:r>
              <a:endParaRPr lang="zh-CN" altLang="en-US" sz="1000" dirty="0">
                <a:solidFill>
                  <a:srgbClr val="0088C2"/>
                </a:solidFill>
                <a:latin typeface="微软雅黑" panose="020B0503020204020204" pitchFamily="34" charset="-122"/>
                <a:ea typeface="微软雅黑" panose="020B0503020204020204" pitchFamily="34" charset="-122"/>
              </a:endParaRPr>
            </a:p>
          </p:txBody>
        </p:sp>
      </p:grpSp>
      <p:pic>
        <p:nvPicPr>
          <p:cNvPr id="47" name="图片 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76899" y="6134286"/>
            <a:ext cx="1388212" cy="386834"/>
          </a:xfrm>
          <a:prstGeom prst="rect">
            <a:avLst/>
          </a:prstGeom>
        </p:spPr>
      </p:pic>
      <p:pic>
        <p:nvPicPr>
          <p:cNvPr id="3" name="图片 2"/>
          <p:cNvPicPr>
            <a:picLocks noChangeAspect="1"/>
          </p:cNvPicPr>
          <p:nvPr/>
        </p:nvPicPr>
        <p:blipFill>
          <a:blip r:embed="rId11"/>
          <a:stretch>
            <a:fillRect/>
          </a:stretch>
        </p:blipFill>
        <p:spPr>
          <a:xfrm>
            <a:off x="4656144" y="212776"/>
            <a:ext cx="3017782" cy="859611"/>
          </a:xfrm>
          <a:prstGeom prst="rect">
            <a:avLst/>
          </a:prstGeom>
        </p:spPr>
      </p:pic>
    </p:spTree>
    <p:extLst>
      <p:ext uri="{BB962C8B-B14F-4D97-AF65-F5344CB8AC3E}">
        <p14:creationId xmlns:p14="http://schemas.microsoft.com/office/powerpoint/2010/main" val="38263066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7" name="组合 6"/>
          <p:cNvGrpSpPr/>
          <p:nvPr/>
        </p:nvGrpSpPr>
        <p:grpSpPr>
          <a:xfrm>
            <a:off x="2992725" y="1161918"/>
            <a:ext cx="2918244" cy="5121440"/>
            <a:chOff x="3258539" y="1161918"/>
            <a:chExt cx="2918244" cy="512144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8539" y="1161918"/>
              <a:ext cx="2918244" cy="512144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8722" y="1733107"/>
              <a:ext cx="1978431" cy="3508744"/>
            </a:xfrm>
            <a:prstGeom prst="rect">
              <a:avLst/>
            </a:prstGeom>
          </p:spPr>
        </p:pic>
      </p:grpSp>
      <p:grpSp>
        <p:nvGrpSpPr>
          <p:cNvPr id="9" name="组合 8"/>
          <p:cNvGrpSpPr/>
          <p:nvPr/>
        </p:nvGrpSpPr>
        <p:grpSpPr>
          <a:xfrm>
            <a:off x="344354" y="1161918"/>
            <a:ext cx="2918244" cy="5121440"/>
            <a:chOff x="344354" y="1161918"/>
            <a:chExt cx="2918244" cy="512144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4354" y="1161918"/>
              <a:ext cx="2918244" cy="512144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442" y="1733107"/>
              <a:ext cx="1951467" cy="3508744"/>
            </a:xfrm>
            <a:prstGeom prst="rect">
              <a:avLst/>
            </a:prstGeom>
          </p:spPr>
        </p:pic>
      </p:grpSp>
      <p:sp>
        <p:nvSpPr>
          <p:cNvPr id="10" name="椭圆形标注 9"/>
          <p:cNvSpPr/>
          <p:nvPr/>
        </p:nvSpPr>
        <p:spPr>
          <a:xfrm>
            <a:off x="6071279" y="1207035"/>
            <a:ext cx="1612514" cy="944376"/>
          </a:xfrm>
          <a:prstGeom prst="wedgeEllipseCallout">
            <a:avLst>
              <a:gd name="adj1" fmla="val -43910"/>
              <a:gd name="adj2" fmla="val 56618"/>
            </a:avLst>
          </a:prstGeom>
          <a:solidFill>
            <a:srgbClr val="DEE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您</a:t>
            </a:r>
            <a:r>
              <a:rPr lang="zh-CN" altLang="en-US" sz="1200" b="1" dirty="0" smtClean="0">
                <a:latin typeface="微软雅黑" panose="020B0503020204020204" pitchFamily="34" charset="-122"/>
                <a:ea typeface="微软雅黑" panose="020B0503020204020204" pitchFamily="34" charset="-122"/>
              </a:rPr>
              <a:t>好 ，译员</a:t>
            </a:r>
            <a:r>
              <a:rPr lang="en-US" altLang="zh-CN" sz="1200" b="1" dirty="0" smtClean="0">
                <a:latin typeface="微软雅黑" panose="020B0503020204020204" pitchFamily="34" charset="-122"/>
                <a:ea typeface="微软雅黑" panose="020B0503020204020204" pitchFamily="34" charset="-122"/>
              </a:rPr>
              <a:t>Tina</a:t>
            </a:r>
            <a:r>
              <a:rPr lang="zh-CN" altLang="en-US" sz="1200" b="1" dirty="0" smtClean="0">
                <a:latin typeface="微软雅黑" panose="020B0503020204020204" pitchFamily="34" charset="-122"/>
                <a:ea typeface="微软雅黑" panose="020B0503020204020204" pitchFamily="34" charset="-122"/>
              </a:rPr>
              <a:t>已接单，请问有什么可以帮助到您？</a:t>
            </a:r>
            <a:endParaRPr lang="zh-CN" altLang="en-US" sz="1200" b="1" dirty="0">
              <a:latin typeface="微软雅黑" panose="020B0503020204020204" pitchFamily="34" charset="-122"/>
              <a:ea typeface="微软雅黑" panose="020B0503020204020204" pitchFamily="34" charset="-122"/>
            </a:endParaRPr>
          </a:p>
        </p:txBody>
      </p:sp>
      <p:sp>
        <p:nvSpPr>
          <p:cNvPr id="11" name="椭圆形标注 10"/>
          <p:cNvSpPr/>
          <p:nvPr/>
        </p:nvSpPr>
        <p:spPr>
          <a:xfrm>
            <a:off x="7811733" y="999299"/>
            <a:ext cx="1572960" cy="571417"/>
          </a:xfrm>
          <a:prstGeom prst="wedgeEllipseCallout">
            <a:avLst>
              <a:gd name="adj1" fmla="val 34295"/>
              <a:gd name="adj2" fmla="val 56618"/>
            </a:avLst>
          </a:prstGeom>
          <a:solidFill>
            <a:srgbClr val="39D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请帮我翻译图片上的文字</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椭圆形标注 11"/>
          <p:cNvSpPr/>
          <p:nvPr/>
        </p:nvSpPr>
        <p:spPr>
          <a:xfrm>
            <a:off x="8991536" y="2163430"/>
            <a:ext cx="1000793" cy="607222"/>
          </a:xfrm>
          <a:prstGeom prst="wedgeEllipseCallout">
            <a:avLst>
              <a:gd name="adj1" fmla="val -43910"/>
              <a:gd name="adj2" fmla="val 56618"/>
            </a:avLst>
          </a:prstGeom>
          <a:solidFill>
            <a:srgbClr val="DEE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atin typeface="微软雅黑" panose="020B0503020204020204" pitchFamily="34" charset="-122"/>
                <a:ea typeface="微软雅黑" panose="020B0503020204020204" pitchFamily="34" charset="-122"/>
              </a:rPr>
              <a:t>好的，请稍等。</a:t>
            </a:r>
            <a:endParaRPr lang="zh-CN" altLang="en-US" sz="1200" b="1" dirty="0">
              <a:latin typeface="微软雅黑" panose="020B0503020204020204" pitchFamily="34" charset="-122"/>
              <a:ea typeface="微软雅黑" panose="020B0503020204020204" pitchFamily="34" charset="-122"/>
            </a:endParaRPr>
          </a:p>
        </p:txBody>
      </p:sp>
      <p:sp>
        <p:nvSpPr>
          <p:cNvPr id="13" name="椭圆形标注 12"/>
          <p:cNvSpPr/>
          <p:nvPr/>
        </p:nvSpPr>
        <p:spPr>
          <a:xfrm>
            <a:off x="7950512" y="1765082"/>
            <a:ext cx="832049" cy="542321"/>
          </a:xfrm>
          <a:prstGeom prst="wedgeEllipseCallout">
            <a:avLst>
              <a:gd name="adj1" fmla="val -43910"/>
              <a:gd name="adj2" fmla="val 56618"/>
            </a:avLst>
          </a:prstGeom>
          <a:solidFill>
            <a:srgbClr val="DEE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atin typeface="微软雅黑" panose="020B0503020204020204" pitchFamily="34" charset="-122"/>
                <a:ea typeface="微软雅黑" panose="020B0503020204020204" pitchFamily="34" charset="-122"/>
              </a:rPr>
              <a:t>华威咖啡</a:t>
            </a:r>
            <a:endParaRPr lang="zh-CN" altLang="en-US" sz="1200" b="1" dirty="0">
              <a:latin typeface="微软雅黑" panose="020B0503020204020204" pitchFamily="34" charset="-122"/>
              <a:ea typeface="微软雅黑" panose="020B0503020204020204" pitchFamily="34" charset="-122"/>
            </a:endParaRPr>
          </a:p>
        </p:txBody>
      </p:sp>
      <p:sp>
        <p:nvSpPr>
          <p:cNvPr id="14" name="椭圆形标注 13"/>
          <p:cNvSpPr/>
          <p:nvPr/>
        </p:nvSpPr>
        <p:spPr>
          <a:xfrm>
            <a:off x="8541514" y="2976700"/>
            <a:ext cx="2256146" cy="1112085"/>
          </a:xfrm>
          <a:prstGeom prst="wedgeEllipseCallout">
            <a:avLst>
              <a:gd name="adj1" fmla="val 23281"/>
              <a:gd name="adj2" fmla="val 57477"/>
            </a:avLst>
          </a:prstGeom>
          <a:solidFill>
            <a:srgbClr val="39D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请帮我翻译下面的文字：</a:t>
            </a:r>
            <a:r>
              <a:rPr lang="th-TH" altLang="zh-CN" b="1" dirty="0">
                <a:solidFill>
                  <a:schemeClr val="bg1">
                    <a:lumMod val="50000"/>
                  </a:schemeClr>
                </a:solidFill>
              </a:rPr>
              <a:t>ไข่ต้มยางมะตูม</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椭圆形标注 14"/>
          <p:cNvSpPr/>
          <p:nvPr/>
        </p:nvSpPr>
        <p:spPr>
          <a:xfrm>
            <a:off x="10428659" y="3980563"/>
            <a:ext cx="1064526" cy="588296"/>
          </a:xfrm>
          <a:prstGeom prst="wedgeEllipseCallout">
            <a:avLst>
              <a:gd name="adj1" fmla="val -43910"/>
              <a:gd name="adj2" fmla="val 56618"/>
            </a:avLst>
          </a:prstGeom>
          <a:solidFill>
            <a:srgbClr val="DEE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latin typeface="微软雅黑" panose="020B0503020204020204" pitchFamily="34" charset="-122"/>
                <a:ea typeface="微软雅黑" panose="020B0503020204020204" pitchFamily="34" charset="-122"/>
              </a:rPr>
              <a:t>糖心蛋</a:t>
            </a:r>
          </a:p>
        </p:txBody>
      </p:sp>
      <p:sp>
        <p:nvSpPr>
          <p:cNvPr id="16" name="椭圆形标注 15"/>
          <p:cNvSpPr/>
          <p:nvPr/>
        </p:nvSpPr>
        <p:spPr>
          <a:xfrm>
            <a:off x="9551388" y="1381782"/>
            <a:ext cx="1121561" cy="702649"/>
          </a:xfrm>
          <a:prstGeom prst="wedgeEllipseCallout">
            <a:avLst>
              <a:gd name="adj1" fmla="val 44959"/>
              <a:gd name="adj2" fmla="val 52697"/>
            </a:avLst>
          </a:prstGeom>
          <a:solidFill>
            <a:srgbClr val="39D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这段语音是什么意思？</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0410278" y="2280450"/>
            <a:ext cx="1076593" cy="702649"/>
            <a:chOff x="9730853" y="3702059"/>
            <a:chExt cx="1076593" cy="702649"/>
          </a:xfrm>
          <a:solidFill>
            <a:srgbClr val="39DC99"/>
          </a:solidFill>
        </p:grpSpPr>
        <p:sp>
          <p:nvSpPr>
            <p:cNvPr id="18" name="椭圆形标注 17"/>
            <p:cNvSpPr/>
            <p:nvPr/>
          </p:nvSpPr>
          <p:spPr>
            <a:xfrm>
              <a:off x="9730853" y="3702059"/>
              <a:ext cx="1076593" cy="702649"/>
            </a:xfrm>
            <a:prstGeom prst="wedgeEllipseCallout">
              <a:avLst>
                <a:gd name="adj1" fmla="val 47181"/>
                <a:gd name="adj2" fmla="val 391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bg1">
                      <a:lumMod val="50000"/>
                    </a:schemeClr>
                  </a:solidFill>
                  <a:latin typeface="微软雅黑" panose="020B0503020204020204" pitchFamily="34" charset="-122"/>
                  <a:ea typeface="微软雅黑" panose="020B0503020204020204" pitchFamily="34" charset="-122"/>
                </a:rPr>
                <a:t>8</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9543" y="3915645"/>
              <a:ext cx="304800" cy="304800"/>
            </a:xfrm>
            <a:prstGeom prst="rect">
              <a:avLst/>
            </a:prstGeom>
            <a:grpFill/>
          </p:spPr>
        </p:pic>
      </p:grpSp>
      <p:grpSp>
        <p:nvGrpSpPr>
          <p:cNvPr id="20" name="组合 19"/>
          <p:cNvGrpSpPr/>
          <p:nvPr/>
        </p:nvGrpSpPr>
        <p:grpSpPr>
          <a:xfrm>
            <a:off x="6464022" y="2455143"/>
            <a:ext cx="2418979" cy="889649"/>
            <a:chOff x="2296997" y="2445614"/>
            <a:chExt cx="2418979" cy="889649"/>
          </a:xfrm>
        </p:grpSpPr>
        <p:sp>
          <p:nvSpPr>
            <p:cNvPr id="21" name="椭圆形标注 20"/>
            <p:cNvSpPr/>
            <p:nvPr/>
          </p:nvSpPr>
          <p:spPr>
            <a:xfrm>
              <a:off x="2296997" y="2445614"/>
              <a:ext cx="2418979" cy="889649"/>
            </a:xfrm>
            <a:prstGeom prst="wedgeEllipseCallout">
              <a:avLst>
                <a:gd name="adj1" fmla="val -40339"/>
                <a:gd name="adj2" fmla="val 50305"/>
              </a:avLst>
            </a:prstGeom>
            <a:solidFill>
              <a:srgbClr val="DEE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200" b="1"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2583064" y="2557343"/>
              <a:ext cx="2018501" cy="646331"/>
            </a:xfrm>
            <a:prstGeom prst="rect">
              <a:avLst/>
            </a:prstGeom>
            <a:noFill/>
          </p:spPr>
          <p:txBody>
            <a:bodyPr wrap="non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从</a:t>
              </a:r>
              <a:r>
                <a:rPr lang="en-US" altLang="zh-CN" sz="1200" b="1" dirty="0">
                  <a:solidFill>
                    <a:schemeClr val="bg1"/>
                  </a:solidFill>
                  <a:latin typeface="微软雅黑" panose="020B0503020204020204" pitchFamily="34" charset="-122"/>
                  <a:ea typeface="微软雅黑" panose="020B0503020204020204" pitchFamily="34" charset="-122"/>
                </a:rPr>
                <a:t>2016</a:t>
              </a:r>
              <a:r>
                <a:rPr lang="zh-CN" altLang="en-US" sz="1200" b="1" dirty="0">
                  <a:solidFill>
                    <a:schemeClr val="bg1"/>
                  </a:solidFill>
                  <a:latin typeface="微软雅黑" panose="020B0503020204020204" pitchFamily="34" charset="-122"/>
                  <a:ea typeface="微软雅黑" panose="020B0503020204020204" pitchFamily="34" charset="-122"/>
                </a:rPr>
                <a:t>年</a:t>
              </a:r>
              <a:r>
                <a:rPr lang="en-US" altLang="zh-CN" sz="1200" b="1" dirty="0">
                  <a:solidFill>
                    <a:schemeClr val="bg1"/>
                  </a:solidFill>
                  <a:latin typeface="微软雅黑" panose="020B0503020204020204" pitchFamily="34" charset="-122"/>
                  <a:ea typeface="微软雅黑" panose="020B0503020204020204" pitchFamily="34" charset="-122"/>
                </a:rPr>
                <a:t>9</a:t>
              </a:r>
              <a:r>
                <a:rPr lang="zh-CN" altLang="en-US" sz="1200" b="1" dirty="0">
                  <a:solidFill>
                    <a:schemeClr val="bg1"/>
                  </a:solidFill>
                  <a:latin typeface="微软雅黑" panose="020B0503020204020204" pitchFamily="34" charset="-122"/>
                  <a:ea typeface="微软雅黑" panose="020B0503020204020204" pitchFamily="34" charset="-122"/>
                </a:rPr>
                <a:t>月</a:t>
              </a:r>
              <a:r>
                <a:rPr lang="en-US" altLang="zh-CN" sz="1200" b="1" dirty="0">
                  <a:solidFill>
                    <a:schemeClr val="bg1"/>
                  </a:solidFill>
                  <a:latin typeface="微软雅黑" panose="020B0503020204020204" pitchFamily="34" charset="-122"/>
                  <a:ea typeface="微软雅黑" panose="020B0503020204020204" pitchFamily="34" charset="-122"/>
                </a:rPr>
                <a:t>27</a:t>
              </a:r>
              <a:r>
                <a:rPr lang="zh-CN" altLang="en-US" sz="1200" b="1" dirty="0">
                  <a:solidFill>
                    <a:schemeClr val="bg1"/>
                  </a:solidFill>
                  <a:latin typeface="微软雅黑" panose="020B0503020204020204" pitchFamily="34" charset="-122"/>
                  <a:ea typeface="微软雅黑" panose="020B0503020204020204" pitchFamily="34" charset="-122"/>
                </a:rPr>
                <a:t>日开始</a:t>
              </a:r>
              <a:r>
                <a:rPr lang="zh-CN" altLang="en-US" sz="1200" b="1" dirty="0" smtClean="0">
                  <a:solidFill>
                    <a:schemeClr val="bg1"/>
                  </a:solidFill>
                  <a:latin typeface="微软雅黑" panose="020B0503020204020204" pitchFamily="34" charset="-122"/>
                  <a:ea typeface="微软雅黑" panose="020B0503020204020204" pitchFamily="34" charset="-122"/>
                </a:rPr>
                <a:t>，</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r>
                <a:rPr lang="zh-CN" altLang="en-US" sz="1200" b="1" dirty="0" smtClean="0">
                  <a:solidFill>
                    <a:schemeClr val="bg1"/>
                  </a:solidFill>
                  <a:latin typeface="微软雅黑" panose="020B0503020204020204" pitchFamily="34" charset="-122"/>
                  <a:ea typeface="微软雅黑" panose="020B0503020204020204" pitchFamily="34" charset="-122"/>
                </a:rPr>
                <a:t>泰国</a:t>
              </a:r>
              <a:r>
                <a:rPr lang="zh-CN" altLang="en-US" sz="1200" b="1" dirty="0">
                  <a:solidFill>
                    <a:schemeClr val="bg1"/>
                  </a:solidFill>
                  <a:latin typeface="微软雅黑" panose="020B0503020204020204" pitchFamily="34" charset="-122"/>
                  <a:ea typeface="微软雅黑" panose="020B0503020204020204" pitchFamily="34" charset="-122"/>
                </a:rPr>
                <a:t>旅游落地签证费用</a:t>
              </a:r>
              <a:r>
                <a:rPr lang="zh-CN" altLang="en-US" sz="1200" b="1" dirty="0" smtClean="0">
                  <a:solidFill>
                    <a:schemeClr val="bg1"/>
                  </a:solidFill>
                  <a:latin typeface="微软雅黑" panose="020B0503020204020204" pitchFamily="34" charset="-122"/>
                  <a:ea typeface="微软雅黑" panose="020B0503020204020204" pitchFamily="34" charset="-122"/>
                </a:rPr>
                <a:t>从</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r>
                <a:rPr lang="en-US" altLang="zh-CN" sz="1200" b="1" dirty="0" smtClean="0">
                  <a:solidFill>
                    <a:schemeClr val="bg1"/>
                  </a:solidFill>
                  <a:latin typeface="微软雅黑" panose="020B0503020204020204" pitchFamily="34" charset="-122"/>
                  <a:ea typeface="微软雅黑" panose="020B0503020204020204" pitchFamily="34" charset="-122"/>
                </a:rPr>
                <a:t>1000</a:t>
              </a:r>
              <a:r>
                <a:rPr lang="zh-CN" altLang="en-US" sz="1200" b="1" dirty="0">
                  <a:solidFill>
                    <a:schemeClr val="bg1"/>
                  </a:solidFill>
                  <a:latin typeface="微软雅黑" panose="020B0503020204020204" pitchFamily="34" charset="-122"/>
                  <a:ea typeface="微软雅黑" panose="020B0503020204020204" pitchFamily="34" charset="-122"/>
                </a:rPr>
                <a:t>泰铢涨为</a:t>
              </a:r>
              <a:r>
                <a:rPr lang="en-US" altLang="zh-CN" sz="1200" b="1" dirty="0">
                  <a:solidFill>
                    <a:schemeClr val="bg1"/>
                  </a:solidFill>
                  <a:latin typeface="微软雅黑" panose="020B0503020204020204" pitchFamily="34" charset="-122"/>
                  <a:ea typeface="微软雅黑" panose="020B0503020204020204" pitchFamily="34" charset="-122"/>
                </a:rPr>
                <a:t>2000</a:t>
              </a:r>
              <a:r>
                <a:rPr lang="zh-CN" altLang="en-US" sz="1200" b="1" dirty="0">
                  <a:solidFill>
                    <a:schemeClr val="bg1"/>
                  </a:solidFill>
                  <a:latin typeface="微软雅黑" panose="020B0503020204020204" pitchFamily="34" charset="-122"/>
                  <a:ea typeface="微软雅黑" panose="020B0503020204020204" pitchFamily="34" charset="-122"/>
                </a:rPr>
                <a:t>泰铢。</a:t>
              </a:r>
            </a:p>
          </p:txBody>
        </p:sp>
      </p:grpSp>
      <p:sp>
        <p:nvSpPr>
          <p:cNvPr id="24" name="文本框 23"/>
          <p:cNvSpPr txBox="1"/>
          <p:nvPr/>
        </p:nvSpPr>
        <p:spPr>
          <a:xfrm>
            <a:off x="6277552" y="5046774"/>
            <a:ext cx="5493812" cy="874407"/>
          </a:xfrm>
          <a:prstGeom prst="rect">
            <a:avLst/>
          </a:prstGeom>
          <a:noFill/>
        </p:spPr>
        <p:txBody>
          <a:bodyPr wrap="none" rtlCol="0">
            <a:spAutoFit/>
          </a:bodyPr>
          <a:lstStyle/>
          <a:p>
            <a:pPr>
              <a:lnSpc>
                <a:spcPct val="150000"/>
              </a:lnSpc>
            </a:pPr>
            <a:r>
              <a:rPr lang="zh-CN" altLang="en-US" dirty="0">
                <a:solidFill>
                  <a:srgbClr val="0088C2"/>
                </a:solidFill>
                <a:latin typeface="微软雅黑" panose="020B0503020204020204" pitchFamily="34" charset="-122"/>
                <a:ea typeface="微软雅黑" panose="020B0503020204020204" pitchFamily="34" charset="-122"/>
              </a:rPr>
              <a:t>东盟</a:t>
            </a:r>
            <a:r>
              <a:rPr lang="zh-CN" altLang="en-US" dirty="0" smtClean="0">
                <a:solidFill>
                  <a:srgbClr val="0088C2"/>
                </a:solidFill>
                <a:latin typeface="微软雅黑" panose="020B0503020204020204" pitchFamily="34" charset="-122"/>
                <a:ea typeface="微软雅黑" panose="020B0503020204020204" pitchFamily="34" charset="-122"/>
              </a:rPr>
              <a:t>七国语言译员在线实时翻译图片、文字和语音，</a:t>
            </a:r>
            <a:endParaRPr lang="en-US" altLang="zh-CN" dirty="0" smtClean="0">
              <a:solidFill>
                <a:srgbClr val="0088C2"/>
              </a:solidFill>
              <a:latin typeface="微软雅黑" panose="020B0503020204020204" pitchFamily="34" charset="-122"/>
              <a:ea typeface="微软雅黑" panose="020B0503020204020204" pitchFamily="34" charset="-122"/>
            </a:endParaRPr>
          </a:p>
          <a:p>
            <a:pPr>
              <a:lnSpc>
                <a:spcPct val="150000"/>
              </a:lnSpc>
            </a:pPr>
            <a:r>
              <a:rPr lang="zh-CN" altLang="en-US" dirty="0" smtClean="0">
                <a:solidFill>
                  <a:srgbClr val="0088C2"/>
                </a:solidFill>
                <a:latin typeface="微软雅黑" panose="020B0503020204020204" pitchFamily="34" charset="-122"/>
                <a:ea typeface="微软雅黑" panose="020B0503020204020204" pitchFamily="34" charset="-122"/>
              </a:rPr>
              <a:t>你的私人翻译官</a:t>
            </a:r>
            <a:endParaRPr lang="en-US" altLang="zh-CN" dirty="0" smtClean="0">
              <a:solidFill>
                <a:srgbClr val="0088C2"/>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76899" y="6134286"/>
            <a:ext cx="1388212" cy="386834"/>
          </a:xfrm>
          <a:prstGeom prst="rect">
            <a:avLst/>
          </a:prstGeom>
        </p:spPr>
      </p:pic>
      <p:pic>
        <p:nvPicPr>
          <p:cNvPr id="2" name="图片 1"/>
          <p:cNvPicPr>
            <a:picLocks noChangeAspect="1"/>
          </p:cNvPicPr>
          <p:nvPr/>
        </p:nvPicPr>
        <p:blipFill>
          <a:blip r:embed="rId7"/>
          <a:stretch>
            <a:fillRect/>
          </a:stretch>
        </p:blipFill>
        <p:spPr>
          <a:xfrm>
            <a:off x="6096000" y="4226127"/>
            <a:ext cx="2176461" cy="859611"/>
          </a:xfrm>
          <a:prstGeom prst="rect">
            <a:avLst/>
          </a:prstGeom>
        </p:spPr>
      </p:pic>
    </p:spTree>
    <p:extLst>
      <p:ext uri="{BB962C8B-B14F-4D97-AF65-F5344CB8AC3E}">
        <p14:creationId xmlns:p14="http://schemas.microsoft.com/office/powerpoint/2010/main" val="68870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文本框 5"/>
          <p:cNvSpPr txBox="1"/>
          <p:nvPr/>
        </p:nvSpPr>
        <p:spPr>
          <a:xfrm>
            <a:off x="2074602" y="1024405"/>
            <a:ext cx="7996100" cy="458908"/>
          </a:xfrm>
          <a:prstGeom prst="rect">
            <a:avLst/>
          </a:prstGeom>
          <a:noFill/>
        </p:spPr>
        <p:txBody>
          <a:bodyPr wrap="none" rtlCol="0">
            <a:spAutoFit/>
          </a:bodyPr>
          <a:lstStyle/>
          <a:p>
            <a:pPr>
              <a:lnSpc>
                <a:spcPct val="150000"/>
              </a:lnSpc>
            </a:pPr>
            <a:r>
              <a:rPr lang="zh-CN" altLang="en-US" dirty="0" smtClean="0">
                <a:solidFill>
                  <a:srgbClr val="0088C2"/>
                </a:solidFill>
                <a:latin typeface="微软雅黑" panose="020B0503020204020204" pitchFamily="34" charset="-122"/>
                <a:ea typeface="微软雅黑" panose="020B0503020204020204" pitchFamily="34" charset="-122"/>
              </a:rPr>
              <a:t>切换到国际版：</a:t>
            </a:r>
            <a:r>
              <a:rPr lang="en-US" altLang="zh-CN" dirty="0" smtClean="0">
                <a:solidFill>
                  <a:srgbClr val="0088C2"/>
                </a:solidFill>
                <a:latin typeface="微软雅黑" panose="020B0503020204020204" pitchFamily="34" charset="-122"/>
                <a:ea typeface="微软雅黑" panose="020B0503020204020204" pitchFamily="34" charset="-122"/>
              </a:rPr>
              <a:t>iOS</a:t>
            </a:r>
            <a:r>
              <a:rPr lang="zh-CN" altLang="en-US" dirty="0" smtClean="0">
                <a:solidFill>
                  <a:srgbClr val="0088C2"/>
                </a:solidFill>
                <a:latin typeface="微软雅黑" panose="020B0503020204020204" pitchFamily="34" charset="-122"/>
                <a:ea typeface="微软雅黑" panose="020B0503020204020204" pitchFamily="34" charset="-122"/>
              </a:rPr>
              <a:t>版</a:t>
            </a:r>
            <a:r>
              <a:rPr lang="en-US" altLang="zh-CN" dirty="0" smtClean="0">
                <a:solidFill>
                  <a:srgbClr val="0088C2"/>
                </a:solidFill>
                <a:latin typeface="微软雅黑" panose="020B0503020204020204" pitchFamily="34" charset="-122"/>
                <a:ea typeface="微软雅黑" panose="020B0503020204020204" pitchFamily="34" charset="-122"/>
              </a:rPr>
              <a:t>-&gt;</a:t>
            </a:r>
            <a:r>
              <a:rPr lang="zh-CN" altLang="en-US" dirty="0" smtClean="0">
                <a:solidFill>
                  <a:srgbClr val="0088C2"/>
                </a:solidFill>
                <a:latin typeface="微软雅黑" panose="020B0503020204020204" pitchFamily="34" charset="-122"/>
                <a:ea typeface="微软雅黑" panose="020B0503020204020204" pitchFamily="34" charset="-122"/>
              </a:rPr>
              <a:t>设置</a:t>
            </a:r>
            <a:r>
              <a:rPr lang="en-US" altLang="zh-CN" dirty="0" smtClean="0">
                <a:solidFill>
                  <a:srgbClr val="0088C2"/>
                </a:solidFill>
                <a:latin typeface="微软雅黑" panose="020B0503020204020204" pitchFamily="34" charset="-122"/>
                <a:ea typeface="微软雅黑" panose="020B0503020204020204" pitchFamily="34" charset="-122"/>
              </a:rPr>
              <a:t>-&gt;</a:t>
            </a:r>
            <a:r>
              <a:rPr lang="zh-CN" altLang="en-US" dirty="0" smtClean="0">
                <a:solidFill>
                  <a:srgbClr val="0088C2"/>
                </a:solidFill>
                <a:latin typeface="微软雅黑" panose="020B0503020204020204" pitchFamily="34" charset="-122"/>
                <a:ea typeface="微软雅黑" panose="020B0503020204020204" pitchFamily="34" charset="-122"/>
              </a:rPr>
              <a:t>通用</a:t>
            </a:r>
            <a:r>
              <a:rPr lang="en-US" altLang="zh-CN" dirty="0" smtClean="0">
                <a:solidFill>
                  <a:srgbClr val="0088C2"/>
                </a:solidFill>
                <a:latin typeface="微软雅黑" panose="020B0503020204020204" pitchFamily="34" charset="-122"/>
                <a:ea typeface="微软雅黑" panose="020B0503020204020204" pitchFamily="34" charset="-122"/>
              </a:rPr>
              <a:t>-&gt;</a:t>
            </a:r>
            <a:r>
              <a:rPr lang="zh-CN" altLang="en-US" dirty="0" smtClean="0">
                <a:solidFill>
                  <a:srgbClr val="0088C2"/>
                </a:solidFill>
                <a:latin typeface="微软雅黑" panose="020B0503020204020204" pitchFamily="34" charset="-122"/>
                <a:ea typeface="微软雅黑" panose="020B0503020204020204" pitchFamily="34" charset="-122"/>
              </a:rPr>
              <a:t>语言与地区</a:t>
            </a:r>
            <a:r>
              <a:rPr lang="en-US" altLang="zh-CN" dirty="0" smtClean="0">
                <a:solidFill>
                  <a:srgbClr val="0088C2"/>
                </a:solidFill>
                <a:latin typeface="微软雅黑" panose="020B0503020204020204" pitchFamily="34" charset="-122"/>
                <a:ea typeface="微软雅黑" panose="020B0503020204020204" pitchFamily="34" charset="-122"/>
              </a:rPr>
              <a:t>-&gt;iPhone</a:t>
            </a:r>
            <a:r>
              <a:rPr lang="zh-CN" altLang="en-US" dirty="0" smtClean="0">
                <a:solidFill>
                  <a:srgbClr val="0088C2"/>
                </a:solidFill>
                <a:latin typeface="微软雅黑" panose="020B0503020204020204" pitchFamily="34" charset="-122"/>
                <a:ea typeface="微软雅黑" panose="020B0503020204020204" pitchFamily="34" charset="-122"/>
              </a:rPr>
              <a:t>语言</a:t>
            </a:r>
            <a:r>
              <a:rPr lang="en-US" altLang="zh-CN" dirty="0" smtClean="0">
                <a:solidFill>
                  <a:srgbClr val="0088C2"/>
                </a:solidFill>
                <a:latin typeface="微软雅黑" panose="020B0503020204020204" pitchFamily="34" charset="-122"/>
                <a:ea typeface="微软雅黑" panose="020B0503020204020204" pitchFamily="34" charset="-122"/>
              </a:rPr>
              <a:t>-&gt;</a:t>
            </a:r>
            <a:r>
              <a:rPr lang="zh-CN" altLang="en-US" dirty="0" smtClean="0">
                <a:solidFill>
                  <a:srgbClr val="0088C2"/>
                </a:solidFill>
                <a:latin typeface="微软雅黑" panose="020B0503020204020204" pitchFamily="34" charset="-122"/>
                <a:ea typeface="微软雅黑" panose="020B0503020204020204" pitchFamily="34" charset="-122"/>
              </a:rPr>
              <a:t>选择英文</a:t>
            </a:r>
            <a:endParaRPr lang="en-US" altLang="zh-CN" dirty="0" smtClean="0">
              <a:solidFill>
                <a:srgbClr val="0088C2"/>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6590992" y="2838866"/>
            <a:ext cx="2918244" cy="5121440"/>
            <a:chOff x="5379199" y="1095877"/>
            <a:chExt cx="2918244" cy="5121440"/>
          </a:xfrm>
        </p:grpSpPr>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9199" y="1095877"/>
              <a:ext cx="2918244" cy="5121440"/>
            </a:xfrm>
            <a:prstGeom prst="rect">
              <a:avLst/>
            </a:prstGeom>
          </p:spPr>
        </p:pic>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5613" y="1688689"/>
              <a:ext cx="1964248" cy="3487995"/>
            </a:xfrm>
            <a:prstGeom prst="rect">
              <a:avLst/>
            </a:prstGeom>
          </p:spPr>
        </p:pic>
      </p:grpSp>
      <p:grpSp>
        <p:nvGrpSpPr>
          <p:cNvPr id="21" name="组合 20"/>
          <p:cNvGrpSpPr/>
          <p:nvPr/>
        </p:nvGrpSpPr>
        <p:grpSpPr>
          <a:xfrm>
            <a:off x="2945795" y="2838866"/>
            <a:ext cx="2918244" cy="5121440"/>
            <a:chOff x="1812487" y="1125182"/>
            <a:chExt cx="2918244" cy="5121440"/>
          </a:xfrm>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487" y="1125182"/>
              <a:ext cx="2918244" cy="5121440"/>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5807" y="1673051"/>
              <a:ext cx="1994354" cy="3540504"/>
            </a:xfrm>
            <a:prstGeom prst="rect">
              <a:avLst/>
            </a:prstGeom>
          </p:spPr>
        </p:pic>
      </p:grpSp>
      <p:grpSp>
        <p:nvGrpSpPr>
          <p:cNvPr id="11" name="组合 10"/>
          <p:cNvGrpSpPr/>
          <p:nvPr/>
        </p:nvGrpSpPr>
        <p:grpSpPr>
          <a:xfrm>
            <a:off x="4354097" y="1992840"/>
            <a:ext cx="3483806" cy="6113986"/>
            <a:chOff x="8302873" y="993838"/>
            <a:chExt cx="2918244" cy="5121440"/>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2873" y="993838"/>
              <a:ext cx="2918244" cy="5121440"/>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38483" y="1595234"/>
              <a:ext cx="1969622" cy="3477698"/>
            </a:xfrm>
            <a:prstGeom prst="rect">
              <a:avLst/>
            </a:prstGeom>
          </p:spPr>
        </p:pic>
      </p:grpSp>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76899" y="6134286"/>
            <a:ext cx="1388212" cy="386834"/>
          </a:xfrm>
          <a:prstGeom prst="rect">
            <a:avLst/>
          </a:prstGeom>
        </p:spPr>
      </p:pic>
      <p:pic>
        <p:nvPicPr>
          <p:cNvPr id="2" name="图片 1"/>
          <p:cNvPicPr>
            <a:picLocks noChangeAspect="1"/>
          </p:cNvPicPr>
          <p:nvPr/>
        </p:nvPicPr>
        <p:blipFill>
          <a:blip r:embed="rId7"/>
          <a:stretch>
            <a:fillRect/>
          </a:stretch>
        </p:blipFill>
        <p:spPr>
          <a:xfrm>
            <a:off x="5171898" y="267157"/>
            <a:ext cx="1755800" cy="859611"/>
          </a:xfrm>
          <a:prstGeom prst="rect">
            <a:avLst/>
          </a:prstGeom>
        </p:spPr>
      </p:pic>
    </p:spTree>
    <p:extLst>
      <p:ext uri="{BB962C8B-B14F-4D97-AF65-F5344CB8AC3E}">
        <p14:creationId xmlns:p14="http://schemas.microsoft.com/office/powerpoint/2010/main" val="9400311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9804" y="1437419"/>
            <a:ext cx="2083871" cy="4997499"/>
          </a:xfrm>
          <a:prstGeom prst="rect">
            <a:avLst/>
          </a:prstGeom>
        </p:spPr>
      </p:pic>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76899" y="6134286"/>
            <a:ext cx="1388212" cy="386834"/>
          </a:xfrm>
          <a:prstGeom prst="rect">
            <a:avLst/>
          </a:prstGeom>
        </p:spPr>
      </p:pic>
      <p:grpSp>
        <p:nvGrpSpPr>
          <p:cNvPr id="7" name="组合 6"/>
          <p:cNvGrpSpPr/>
          <p:nvPr/>
        </p:nvGrpSpPr>
        <p:grpSpPr>
          <a:xfrm>
            <a:off x="2337921" y="1437419"/>
            <a:ext cx="2918244" cy="5121440"/>
            <a:chOff x="1601988" y="1757703"/>
            <a:chExt cx="2918244" cy="5121440"/>
          </a:xfrm>
        </p:grpSpPr>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1988" y="1757703"/>
              <a:ext cx="2918244" cy="5121440"/>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37805" y="2317777"/>
              <a:ext cx="1976845" cy="3525674"/>
            </a:xfrm>
            <a:prstGeom prst="rect">
              <a:avLst/>
            </a:prstGeom>
          </p:spPr>
        </p:pic>
      </p:grpSp>
      <p:sp>
        <p:nvSpPr>
          <p:cNvPr id="10" name="文本框 9"/>
          <p:cNvSpPr txBox="1"/>
          <p:nvPr/>
        </p:nvSpPr>
        <p:spPr>
          <a:xfrm>
            <a:off x="6095999" y="1437419"/>
            <a:ext cx="5326743" cy="2585323"/>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lumMod val="50000"/>
                  </a:schemeClr>
                </a:solidFill>
                <a:latin typeface="微软雅黑" panose="020B0503020204020204" pitchFamily="34" charset="-122"/>
                <a:ea typeface="微软雅黑" panose="020B0503020204020204" pitchFamily="34" charset="-122"/>
              </a:rPr>
              <a:t>一</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铭翻译云客服端是与客户端对应的、译员使用的</a:t>
            </a:r>
            <a:r>
              <a:rPr lang="en-US" altLang="zh-CN" dirty="0" smtClean="0">
                <a:solidFill>
                  <a:schemeClr val="bg1">
                    <a:lumMod val="50000"/>
                  </a:schemeClr>
                </a:solidFill>
                <a:latin typeface="微软雅黑" panose="020B0503020204020204" pitchFamily="34" charset="-122"/>
                <a:ea typeface="微软雅黑" panose="020B0503020204020204" pitchFamily="34" charset="-122"/>
              </a:rPr>
              <a:t>APP</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，分为抢单、服务和我的三个模块。</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a:solidFill>
                  <a:schemeClr val="bg1">
                    <a:lumMod val="50000"/>
                  </a:schemeClr>
                </a:solidFill>
                <a:latin typeface="微软雅黑" panose="020B0503020204020204" pitchFamily="34" charset="-122"/>
                <a:ea typeface="微软雅黑" panose="020B0503020204020204" pitchFamily="34" charset="-122"/>
              </a:rPr>
              <a:t>支持</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查看客户端用户下的求翻译和在线陪翻的订单，并可实现抢单后直接回复求翻译的译文并提交，通过</a:t>
            </a:r>
            <a:r>
              <a:rPr lang="zh-CN" altLang="en-US" dirty="0">
                <a:solidFill>
                  <a:schemeClr val="bg1">
                    <a:lumMod val="50000"/>
                  </a:schemeClr>
                </a:solidFill>
                <a:latin typeface="微软雅黑" panose="020B0503020204020204" pitchFamily="34" charset="-122"/>
                <a:ea typeface="微软雅黑" panose="020B0503020204020204" pitchFamily="34" charset="-122"/>
              </a:rPr>
              <a:t>客</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服端在线和用户对话，翻译用户发送的文字、语音和图片。</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6"/>
          <a:stretch>
            <a:fillRect/>
          </a:stretch>
        </p:blipFill>
        <p:spPr>
          <a:xfrm>
            <a:off x="5958568" y="577808"/>
            <a:ext cx="1749704" cy="859611"/>
          </a:xfrm>
          <a:prstGeom prst="rect">
            <a:avLst/>
          </a:prstGeom>
        </p:spPr>
      </p:pic>
    </p:spTree>
    <p:extLst>
      <p:ext uri="{BB962C8B-B14F-4D97-AF65-F5344CB8AC3E}">
        <p14:creationId xmlns:p14="http://schemas.microsoft.com/office/powerpoint/2010/main" val="33541154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5" name="组合 4"/>
          <p:cNvGrpSpPr/>
          <p:nvPr/>
        </p:nvGrpSpPr>
        <p:grpSpPr>
          <a:xfrm>
            <a:off x="6604728" y="873790"/>
            <a:ext cx="368489" cy="368489"/>
            <a:chOff x="6390634" y="873790"/>
            <a:chExt cx="368489" cy="368489"/>
          </a:xfrm>
        </p:grpSpPr>
        <p:sp>
          <p:nvSpPr>
            <p:cNvPr id="6" name="椭圆 5"/>
            <p:cNvSpPr/>
            <p:nvPr/>
          </p:nvSpPr>
          <p:spPr>
            <a:xfrm>
              <a:off x="6390634" y="873790"/>
              <a:ext cx="368489" cy="3684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5331" y="961375"/>
              <a:ext cx="219093" cy="193317"/>
            </a:xfrm>
            <a:prstGeom prst="rect">
              <a:avLst/>
            </a:prstGeom>
          </p:spPr>
        </p:pic>
      </p:grpSp>
      <p:sp>
        <p:nvSpPr>
          <p:cNvPr id="8" name="文本框 7"/>
          <p:cNvSpPr txBox="1"/>
          <p:nvPr/>
        </p:nvSpPr>
        <p:spPr>
          <a:xfrm>
            <a:off x="7152050" y="1393392"/>
            <a:ext cx="1017779" cy="458908"/>
          </a:xfrm>
          <a:prstGeom prst="rect">
            <a:avLst/>
          </a:prstGeom>
          <a:noFill/>
        </p:spPr>
        <p:txBody>
          <a:bodyPr wrap="square" rtlCol="0">
            <a:spAutoFit/>
          </a:bodyPr>
          <a:lstStyle/>
          <a:p>
            <a:pPr>
              <a:lnSpc>
                <a:spcPct val="150000"/>
              </a:lnSpc>
            </a:pP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求翻译</a:t>
            </a:r>
            <a:endParaRPr lang="en-US" altLang="zh-CN" b="1"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152050" y="1961846"/>
            <a:ext cx="4080057"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查看未处理的求翻译订单信息，包括翻译的语种、翻译的文字、图片和语音，价格，以确定是否接单</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抢单后可直接回复译文和语音</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7152050" y="4009951"/>
            <a:ext cx="1282473" cy="507831"/>
          </a:xfrm>
          <a:prstGeom prst="rect">
            <a:avLst/>
          </a:prstGeom>
          <a:noFill/>
        </p:spPr>
        <p:txBody>
          <a:bodyPr wrap="square" rtlCol="0">
            <a:spAutoFit/>
          </a:bodyPr>
          <a:lstStyle/>
          <a:p>
            <a:pPr>
              <a:lnSpc>
                <a:spcPct val="150000"/>
              </a:lnSpc>
            </a:pP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在线陪翻</a:t>
            </a:r>
            <a:endParaRPr lang="en-US" altLang="zh-CN" b="1"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139259" y="4517782"/>
            <a:ext cx="4092848" cy="507831"/>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抢单后进入在线实时翻译对话模式</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76899" y="6134286"/>
            <a:ext cx="1388212" cy="386834"/>
          </a:xfrm>
          <a:prstGeom prst="rect">
            <a:avLst/>
          </a:prstGeom>
        </p:spPr>
      </p:pic>
      <p:grpSp>
        <p:nvGrpSpPr>
          <p:cNvPr id="17" name="组合 16"/>
          <p:cNvGrpSpPr/>
          <p:nvPr/>
        </p:nvGrpSpPr>
        <p:grpSpPr>
          <a:xfrm>
            <a:off x="178566" y="1206773"/>
            <a:ext cx="2918244" cy="5121440"/>
            <a:chOff x="3195657" y="1757703"/>
            <a:chExt cx="2918244" cy="5121440"/>
          </a:xfrm>
        </p:grpSpPr>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95657" y="1757703"/>
              <a:ext cx="2918244" cy="5121440"/>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1474" y="2317778"/>
              <a:ext cx="1976845" cy="3528094"/>
            </a:xfrm>
            <a:prstGeom prst="rect">
              <a:avLst/>
            </a:prstGeom>
          </p:spPr>
        </p:pic>
      </p:grpSp>
      <p:grpSp>
        <p:nvGrpSpPr>
          <p:cNvPr id="27" name="组合 26"/>
          <p:cNvGrpSpPr/>
          <p:nvPr/>
        </p:nvGrpSpPr>
        <p:grpSpPr>
          <a:xfrm>
            <a:off x="1206789" y="1192893"/>
            <a:ext cx="2918244" cy="5121440"/>
            <a:chOff x="-192408" y="1736560"/>
            <a:chExt cx="2918244" cy="5121440"/>
          </a:xfrm>
        </p:grpSpPr>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408" y="1736560"/>
              <a:ext cx="2918244" cy="5121440"/>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5878" y="2296634"/>
              <a:ext cx="1950558" cy="3525674"/>
            </a:xfrm>
            <a:prstGeom prst="rect">
              <a:avLst/>
            </a:prstGeom>
          </p:spPr>
        </p:pic>
      </p:grpSp>
      <p:grpSp>
        <p:nvGrpSpPr>
          <p:cNvPr id="25" name="组合 24"/>
          <p:cNvGrpSpPr/>
          <p:nvPr/>
        </p:nvGrpSpPr>
        <p:grpSpPr>
          <a:xfrm>
            <a:off x="2223803" y="1192893"/>
            <a:ext cx="2918244" cy="5121440"/>
            <a:chOff x="2294436" y="1736560"/>
            <a:chExt cx="2918244" cy="5121440"/>
          </a:xfrm>
        </p:grpSpPr>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4436" y="1736560"/>
              <a:ext cx="2918244" cy="5121440"/>
            </a:xfrm>
            <a:prstGeom prst="rect">
              <a:avLst/>
            </a:prstGeom>
          </p:spPr>
        </p:pic>
        <p:pic>
          <p:nvPicPr>
            <p:cNvPr id="24" name="图片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25836" y="2296634"/>
              <a:ext cx="1981262" cy="3522244"/>
            </a:xfrm>
            <a:prstGeom prst="rect">
              <a:avLst/>
            </a:prstGeom>
          </p:spPr>
        </p:pic>
      </p:grpSp>
      <p:grpSp>
        <p:nvGrpSpPr>
          <p:cNvPr id="26" name="组合 25"/>
          <p:cNvGrpSpPr/>
          <p:nvPr/>
        </p:nvGrpSpPr>
        <p:grpSpPr>
          <a:xfrm>
            <a:off x="3481743" y="1199833"/>
            <a:ext cx="2918244" cy="5121440"/>
            <a:chOff x="1601988" y="1757703"/>
            <a:chExt cx="2918244" cy="5121440"/>
          </a:xfrm>
        </p:grpSpPr>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1988" y="1757703"/>
              <a:ext cx="2918244" cy="5121440"/>
            </a:xfrm>
            <a:prstGeom prst="rect">
              <a:avLst/>
            </a:prstGeom>
          </p:spPr>
        </p:pic>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37805" y="2317777"/>
              <a:ext cx="1976845" cy="3525674"/>
            </a:xfrm>
            <a:prstGeom prst="rect">
              <a:avLst/>
            </a:prstGeom>
          </p:spPr>
        </p:pic>
      </p:grpSp>
      <p:pic>
        <p:nvPicPr>
          <p:cNvPr id="13" name="图片 12"/>
          <p:cNvPicPr>
            <a:picLocks noChangeAspect="1"/>
          </p:cNvPicPr>
          <p:nvPr/>
        </p:nvPicPr>
        <p:blipFill>
          <a:blip r:embed="rId9"/>
          <a:stretch>
            <a:fillRect/>
          </a:stretch>
        </p:blipFill>
        <p:spPr>
          <a:xfrm>
            <a:off x="6999207" y="807783"/>
            <a:ext cx="993734" cy="646232"/>
          </a:xfrm>
          <a:prstGeom prst="rect">
            <a:avLst/>
          </a:prstGeom>
        </p:spPr>
      </p:pic>
    </p:spTree>
    <p:extLst>
      <p:ext uri="{BB962C8B-B14F-4D97-AF65-F5344CB8AC3E}">
        <p14:creationId xmlns:p14="http://schemas.microsoft.com/office/powerpoint/2010/main" val="28881341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矩形 4"/>
          <p:cNvSpPr/>
          <p:nvPr/>
        </p:nvSpPr>
        <p:spPr>
          <a:xfrm>
            <a:off x="0" y="0"/>
            <a:ext cx="12192000" cy="6858000"/>
          </a:xfrm>
          <a:prstGeom prst="rect">
            <a:avLst/>
          </a:prstGeom>
          <a:gradFill>
            <a:gsLst>
              <a:gs pos="0">
                <a:schemeClr val="accent1">
                  <a:lumMod val="5000"/>
                  <a:lumOff val="95000"/>
                  <a:alpha val="9000"/>
                </a:schemeClr>
              </a:gs>
              <a:gs pos="82000">
                <a:schemeClr val="accent1">
                  <a:lumMod val="60000"/>
                  <a:lumOff val="40000"/>
                  <a:alpha val="82000"/>
                </a:schemeClr>
              </a:gs>
              <a:gs pos="100000">
                <a:srgbClr val="009CE2"/>
              </a:gs>
              <a:gs pos="100000">
                <a:schemeClr val="accent1">
                  <a:lumMod val="30000"/>
                  <a:lumOff val="70000"/>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等腰三角形 2"/>
          <p:cNvSpPr/>
          <p:nvPr/>
        </p:nvSpPr>
        <p:spPr>
          <a:xfrm rot="10800000">
            <a:off x="8581292" y="0"/>
            <a:ext cx="3610708" cy="1359877"/>
          </a:xfrm>
          <a:prstGeom prst="triangle">
            <a:avLst>
              <a:gd name="adj" fmla="val 0"/>
            </a:avLst>
          </a:prstGeom>
          <a:solidFill>
            <a:srgbClr val="009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rot="1202381">
            <a:off x="10703169" y="185987"/>
            <a:ext cx="1210588" cy="707886"/>
          </a:xfrm>
          <a:prstGeom prst="rect">
            <a:avLst/>
          </a:prstGeom>
          <a:noFill/>
        </p:spPr>
        <p:txBody>
          <a:bodyPr wrap="non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rPr>
              <a:t>目录</a:t>
            </a: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76899" y="6134286"/>
            <a:ext cx="1388212" cy="386834"/>
          </a:xfrm>
          <a:prstGeom prst="rect">
            <a:avLst/>
          </a:prstGeom>
        </p:spPr>
      </p:pic>
      <p:grpSp>
        <p:nvGrpSpPr>
          <p:cNvPr id="16" name="组合 15"/>
          <p:cNvGrpSpPr/>
          <p:nvPr/>
        </p:nvGrpSpPr>
        <p:grpSpPr>
          <a:xfrm>
            <a:off x="372590" y="1359877"/>
            <a:ext cx="5723410" cy="4133988"/>
            <a:chOff x="3201655" y="1148543"/>
            <a:chExt cx="5723410" cy="4133988"/>
          </a:xfrm>
        </p:grpSpPr>
        <p:sp>
          <p:nvSpPr>
            <p:cNvPr id="17" name="文本框 16"/>
            <p:cNvSpPr txBox="1"/>
            <p:nvPr/>
          </p:nvSpPr>
          <p:spPr>
            <a:xfrm>
              <a:off x="3212227" y="2660075"/>
              <a:ext cx="612668" cy="1015663"/>
            </a:xfrm>
            <a:prstGeom prst="rect">
              <a:avLst/>
            </a:prstGeom>
            <a:noFill/>
          </p:spPr>
          <p:txBody>
            <a:bodyPr wrap="none" rtlCol="0">
              <a:spAutoFit/>
            </a:bodyPr>
            <a:lstStyle/>
            <a:p>
              <a:r>
                <a:rPr lang="en-US" altLang="zh-CN" sz="6000" b="1" i="1" dirty="0">
                  <a:solidFill>
                    <a:schemeClr val="bg1">
                      <a:lumMod val="9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3</a:t>
              </a:r>
              <a:endParaRPr lang="zh-CN" altLang="en-US" sz="6000" b="1" i="1" dirty="0">
                <a:solidFill>
                  <a:schemeClr val="bg1">
                    <a:lumMod val="9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18" name="组合 17"/>
            <p:cNvGrpSpPr/>
            <p:nvPr/>
          </p:nvGrpSpPr>
          <p:grpSpPr>
            <a:xfrm>
              <a:off x="3212227" y="1148543"/>
              <a:ext cx="5459879" cy="1015727"/>
              <a:chOff x="3212227" y="1148543"/>
              <a:chExt cx="5459879" cy="1015727"/>
            </a:xfrm>
          </p:grpSpPr>
          <p:grpSp>
            <p:nvGrpSpPr>
              <p:cNvPr id="26" name="组合 25"/>
              <p:cNvGrpSpPr/>
              <p:nvPr/>
            </p:nvGrpSpPr>
            <p:grpSpPr>
              <a:xfrm>
                <a:off x="3212227" y="1148607"/>
                <a:ext cx="2601248" cy="1015663"/>
                <a:chOff x="3212227" y="1148607"/>
                <a:chExt cx="2601248" cy="1015663"/>
              </a:xfrm>
            </p:grpSpPr>
            <p:sp>
              <p:nvSpPr>
                <p:cNvPr id="30" name="文本框 29"/>
                <p:cNvSpPr txBox="1"/>
                <p:nvPr/>
              </p:nvSpPr>
              <p:spPr>
                <a:xfrm>
                  <a:off x="3833446" y="1584249"/>
                  <a:ext cx="1980029" cy="400110"/>
                </a:xfrm>
                <a:prstGeom prst="rect">
                  <a:avLst/>
                </a:prstGeom>
                <a:noFill/>
              </p:spPr>
              <p:txBody>
                <a:bodyPr wrap="none" rtlCol="0">
                  <a:spAutoFit/>
                </a:bodyPr>
                <a:lstStyle/>
                <a:p>
                  <a:r>
                    <a:rPr lang="zh-CN" altLang="en-US" sz="2000" b="1" dirty="0">
                      <a:solidFill>
                        <a:schemeClr val="bg1">
                          <a:lumMod val="95000"/>
                        </a:schemeClr>
                      </a:solidFill>
                      <a:latin typeface="微软雅黑" panose="020B0503020204020204" pitchFamily="34" charset="-122"/>
                      <a:ea typeface="微软雅黑" panose="020B0503020204020204" pitchFamily="34" charset="-122"/>
                    </a:rPr>
                    <a:t>一</a:t>
                  </a:r>
                  <a:r>
                    <a:rPr lang="zh-CN" altLang="en-US" sz="2000" b="1" dirty="0" smtClean="0">
                      <a:solidFill>
                        <a:schemeClr val="bg1">
                          <a:lumMod val="95000"/>
                        </a:schemeClr>
                      </a:solidFill>
                      <a:latin typeface="微软雅黑" panose="020B0503020204020204" pitchFamily="34" charset="-122"/>
                      <a:ea typeface="微软雅黑" panose="020B0503020204020204" pitchFamily="34" charset="-122"/>
                    </a:rPr>
                    <a:t>铭翻译云简介</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3212227" y="1148607"/>
                  <a:ext cx="612668" cy="1015663"/>
                </a:xfrm>
                <a:prstGeom prst="rect">
                  <a:avLst/>
                </a:prstGeom>
                <a:noFill/>
              </p:spPr>
              <p:txBody>
                <a:bodyPr wrap="none" rtlCol="0">
                  <a:spAutoFit/>
                </a:bodyPr>
                <a:lstStyle/>
                <a:p>
                  <a:r>
                    <a:rPr lang="en-US" altLang="zh-CN" sz="6000" b="1" i="1" dirty="0">
                      <a:solidFill>
                        <a:schemeClr val="bg1">
                          <a:lumMod val="9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1</a:t>
                  </a:r>
                  <a:endParaRPr lang="zh-CN" altLang="en-US" sz="6000" b="1" i="1" dirty="0">
                    <a:solidFill>
                      <a:schemeClr val="bg1">
                        <a:lumMod val="9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27" name="组合 26"/>
              <p:cNvGrpSpPr/>
              <p:nvPr/>
            </p:nvGrpSpPr>
            <p:grpSpPr>
              <a:xfrm>
                <a:off x="6845329" y="1148543"/>
                <a:ext cx="1826777" cy="1015663"/>
                <a:chOff x="6845329" y="1148543"/>
                <a:chExt cx="1826777" cy="1015663"/>
              </a:xfrm>
            </p:grpSpPr>
            <p:sp>
              <p:nvSpPr>
                <p:cNvPr id="28" name="文本框 27"/>
                <p:cNvSpPr txBox="1"/>
                <p:nvPr/>
              </p:nvSpPr>
              <p:spPr>
                <a:xfrm>
                  <a:off x="6845329" y="1148543"/>
                  <a:ext cx="612668" cy="1015663"/>
                </a:xfrm>
                <a:prstGeom prst="rect">
                  <a:avLst/>
                </a:prstGeom>
                <a:noFill/>
              </p:spPr>
              <p:txBody>
                <a:bodyPr wrap="none" rtlCol="0">
                  <a:spAutoFit/>
                </a:bodyPr>
                <a:lstStyle/>
                <a:p>
                  <a:r>
                    <a:rPr lang="en-US" altLang="zh-CN" sz="6000" b="1" i="1" dirty="0" smtClean="0">
                      <a:solidFill>
                        <a:schemeClr val="bg1">
                          <a:lumMod val="9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2</a:t>
                  </a:r>
                  <a:endParaRPr lang="zh-CN" altLang="en-US" sz="6000" b="1" i="1" dirty="0">
                    <a:solidFill>
                      <a:schemeClr val="bg1">
                        <a:lumMod val="9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 name="文本框 28"/>
                <p:cNvSpPr txBox="1"/>
                <p:nvPr/>
              </p:nvSpPr>
              <p:spPr>
                <a:xfrm>
                  <a:off x="7461518" y="1584249"/>
                  <a:ext cx="1210588" cy="400110"/>
                </a:xfrm>
                <a:prstGeom prst="rect">
                  <a:avLst/>
                </a:prstGeom>
                <a:noFill/>
              </p:spPr>
              <p:txBody>
                <a:bodyPr wrap="none" rtlCol="0">
                  <a:spAutoFit/>
                </a:bodyPr>
                <a:lstStyle/>
                <a:p>
                  <a:r>
                    <a:rPr lang="zh-CN" altLang="en-US" sz="2000" b="1" dirty="0" smtClean="0">
                      <a:solidFill>
                        <a:schemeClr val="bg1">
                          <a:lumMod val="95000"/>
                        </a:schemeClr>
                      </a:solidFill>
                      <a:latin typeface="微软雅黑" panose="020B0503020204020204" pitchFamily="34" charset="-122"/>
                      <a:ea typeface="微软雅黑" panose="020B0503020204020204" pitchFamily="34" charset="-122"/>
                    </a:rPr>
                    <a:t>应用场景</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grpSp>
        </p:grpSp>
        <p:sp>
          <p:nvSpPr>
            <p:cNvPr id="19" name="文本框 18"/>
            <p:cNvSpPr txBox="1"/>
            <p:nvPr/>
          </p:nvSpPr>
          <p:spPr>
            <a:xfrm>
              <a:off x="3880791" y="3079447"/>
              <a:ext cx="1467068" cy="400110"/>
            </a:xfrm>
            <a:prstGeom prst="rect">
              <a:avLst/>
            </a:prstGeom>
            <a:noFill/>
          </p:spPr>
          <p:txBody>
            <a:bodyPr wrap="none" rtlCol="0">
              <a:spAutoFit/>
            </a:bodyPr>
            <a:lstStyle/>
            <a:p>
              <a:r>
                <a:rPr lang="zh-CN" altLang="en-US" sz="2000" b="1" dirty="0" smtClean="0">
                  <a:solidFill>
                    <a:schemeClr val="bg1">
                      <a:lumMod val="95000"/>
                    </a:schemeClr>
                  </a:solidFill>
                  <a:latin typeface="微软雅黑" panose="020B0503020204020204" pitchFamily="34" charset="-122"/>
                  <a:ea typeface="微软雅黑" panose="020B0503020204020204" pitchFamily="34" charset="-122"/>
                </a:rPr>
                <a:t>客户端特点</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845329" y="2660074"/>
              <a:ext cx="612668" cy="1015663"/>
            </a:xfrm>
            <a:prstGeom prst="rect">
              <a:avLst/>
            </a:prstGeom>
            <a:noFill/>
          </p:spPr>
          <p:txBody>
            <a:bodyPr wrap="none" rtlCol="0">
              <a:spAutoFit/>
            </a:bodyPr>
            <a:lstStyle/>
            <a:p>
              <a:r>
                <a:rPr lang="en-US" altLang="zh-CN" sz="6000" b="1" i="1" dirty="0" smtClean="0">
                  <a:solidFill>
                    <a:schemeClr val="bg1">
                      <a:lumMod val="9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4</a:t>
              </a:r>
              <a:endParaRPr lang="zh-CN" altLang="en-US" sz="6000" b="1" i="1" dirty="0">
                <a:solidFill>
                  <a:schemeClr val="bg1">
                    <a:lumMod val="9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1" name="文本框 20"/>
            <p:cNvSpPr txBox="1"/>
            <p:nvPr/>
          </p:nvSpPr>
          <p:spPr>
            <a:xfrm>
              <a:off x="7457997" y="3104746"/>
              <a:ext cx="1467068" cy="400110"/>
            </a:xfrm>
            <a:prstGeom prst="rect">
              <a:avLst/>
            </a:prstGeom>
            <a:noFill/>
          </p:spPr>
          <p:txBody>
            <a:bodyPr wrap="none" rtlCol="0">
              <a:spAutoFit/>
            </a:bodyPr>
            <a:lstStyle/>
            <a:p>
              <a:r>
                <a:rPr lang="zh-CN" altLang="en-US" sz="2000" b="1" dirty="0" smtClean="0">
                  <a:solidFill>
                    <a:schemeClr val="bg1">
                      <a:lumMod val="95000"/>
                    </a:schemeClr>
                  </a:solidFill>
                  <a:latin typeface="微软雅黑" panose="020B0503020204020204" pitchFamily="34" charset="-122"/>
                  <a:ea typeface="微软雅黑" panose="020B0503020204020204" pitchFamily="34" charset="-122"/>
                </a:rPr>
                <a:t>客户端功能</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3201655" y="4171543"/>
              <a:ext cx="612668" cy="1015663"/>
            </a:xfrm>
            <a:prstGeom prst="rect">
              <a:avLst/>
            </a:prstGeom>
            <a:noFill/>
          </p:spPr>
          <p:txBody>
            <a:bodyPr wrap="none" rtlCol="0">
              <a:spAutoFit/>
            </a:bodyPr>
            <a:lstStyle/>
            <a:p>
              <a:r>
                <a:rPr lang="en-US" altLang="zh-CN" sz="6000" b="1" i="1" dirty="0">
                  <a:solidFill>
                    <a:schemeClr val="bg1">
                      <a:lumMod val="9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5</a:t>
              </a:r>
              <a:endParaRPr lang="zh-CN" altLang="en-US" sz="6000" b="1" i="1" dirty="0">
                <a:solidFill>
                  <a:schemeClr val="bg1">
                    <a:lumMod val="9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3" name="文本框 22"/>
            <p:cNvSpPr txBox="1"/>
            <p:nvPr/>
          </p:nvSpPr>
          <p:spPr>
            <a:xfrm>
              <a:off x="3880791" y="4574645"/>
              <a:ext cx="1723549" cy="400110"/>
            </a:xfrm>
            <a:prstGeom prst="rect">
              <a:avLst/>
            </a:prstGeom>
            <a:noFill/>
          </p:spPr>
          <p:txBody>
            <a:bodyPr wrap="none" rtlCol="0">
              <a:spAutoFit/>
            </a:bodyPr>
            <a:lstStyle/>
            <a:p>
              <a:r>
                <a:rPr lang="zh-CN" altLang="en-US" sz="2000" b="1" dirty="0" smtClean="0">
                  <a:solidFill>
                    <a:schemeClr val="bg1">
                      <a:lumMod val="95000"/>
                    </a:schemeClr>
                  </a:solidFill>
                  <a:latin typeface="微软雅黑" panose="020B0503020204020204" pitchFamily="34" charset="-122"/>
                  <a:ea typeface="微软雅黑" panose="020B0503020204020204" pitchFamily="34" charset="-122"/>
                </a:rPr>
                <a:t>客户端国际版</a:t>
              </a:r>
              <a:endParaRPr lang="zh-CN" altLang="en-US" sz="2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6845329" y="4266868"/>
              <a:ext cx="612668" cy="1015663"/>
            </a:xfrm>
            <a:prstGeom prst="rect">
              <a:avLst/>
            </a:prstGeom>
            <a:noFill/>
          </p:spPr>
          <p:txBody>
            <a:bodyPr wrap="none" rtlCol="0">
              <a:spAutoFit/>
            </a:bodyPr>
            <a:lstStyle/>
            <a:p>
              <a:r>
                <a:rPr lang="en-US" altLang="zh-CN" sz="6000" b="1" i="1" dirty="0" smtClean="0">
                  <a:solidFill>
                    <a:schemeClr val="bg1">
                      <a:lumMod val="9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6</a:t>
              </a:r>
              <a:endParaRPr lang="zh-CN" altLang="en-US" sz="6000" b="1" i="1" dirty="0">
                <a:solidFill>
                  <a:schemeClr val="bg1">
                    <a:lumMod val="9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5" name="文本框 24"/>
            <p:cNvSpPr txBox="1"/>
            <p:nvPr/>
          </p:nvSpPr>
          <p:spPr>
            <a:xfrm>
              <a:off x="7526108" y="4625243"/>
              <a:ext cx="954107" cy="400110"/>
            </a:xfrm>
            <a:prstGeom prst="rect">
              <a:avLst/>
            </a:prstGeom>
            <a:noFill/>
          </p:spPr>
          <p:txBody>
            <a:bodyPr wrap="none" rtlCol="0">
              <a:spAutoFit/>
            </a:bodyPr>
            <a:lstStyle/>
            <a:p>
              <a:r>
                <a:rPr lang="zh-CN" altLang="en-US" sz="2000" b="1" dirty="0">
                  <a:solidFill>
                    <a:schemeClr val="bg1">
                      <a:lumMod val="95000"/>
                    </a:schemeClr>
                  </a:solidFill>
                  <a:latin typeface="微软雅黑" panose="020B0503020204020204" pitchFamily="34" charset="-122"/>
                  <a:ea typeface="微软雅黑" panose="020B0503020204020204" pitchFamily="34" charset="-122"/>
                </a:rPr>
                <a:t>客服端</a:t>
              </a:r>
            </a:p>
          </p:txBody>
        </p:sp>
      </p:grpSp>
    </p:spTree>
    <p:extLst>
      <p:ext uri="{BB962C8B-B14F-4D97-AF65-F5344CB8AC3E}">
        <p14:creationId xmlns:p14="http://schemas.microsoft.com/office/powerpoint/2010/main" val="28608581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18" name="组合 17"/>
          <p:cNvGrpSpPr/>
          <p:nvPr/>
        </p:nvGrpSpPr>
        <p:grpSpPr>
          <a:xfrm>
            <a:off x="175344" y="1405764"/>
            <a:ext cx="2625107" cy="4606992"/>
            <a:chOff x="3177756" y="624481"/>
            <a:chExt cx="2918244" cy="512144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7756" y="624481"/>
              <a:ext cx="2918244" cy="5121440"/>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1740" y="1202920"/>
              <a:ext cx="1974109" cy="3496340"/>
            </a:xfrm>
            <a:prstGeom prst="rect">
              <a:avLst/>
            </a:prstGeom>
          </p:spPr>
        </p:pic>
      </p:grpSp>
      <p:grpSp>
        <p:nvGrpSpPr>
          <p:cNvPr id="15" name="组合 14"/>
          <p:cNvGrpSpPr/>
          <p:nvPr/>
        </p:nvGrpSpPr>
        <p:grpSpPr>
          <a:xfrm>
            <a:off x="1311640" y="1405763"/>
            <a:ext cx="2625107" cy="4606992"/>
            <a:chOff x="6792068" y="716610"/>
            <a:chExt cx="2918244" cy="5121440"/>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2068" y="716610"/>
              <a:ext cx="2918244" cy="5121440"/>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9393" y="1289482"/>
              <a:ext cx="1970769" cy="3507475"/>
            </a:xfrm>
            <a:prstGeom prst="rect">
              <a:avLst/>
            </a:prstGeom>
          </p:spPr>
        </p:pic>
      </p:grpSp>
      <p:grpSp>
        <p:nvGrpSpPr>
          <p:cNvPr id="30" name="组合 29"/>
          <p:cNvGrpSpPr/>
          <p:nvPr/>
        </p:nvGrpSpPr>
        <p:grpSpPr>
          <a:xfrm>
            <a:off x="2355520" y="1405763"/>
            <a:ext cx="2625107" cy="4606992"/>
            <a:chOff x="2475840" y="1405763"/>
            <a:chExt cx="2625107" cy="4606992"/>
          </a:xfrm>
        </p:grpSpPr>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5840" y="1405763"/>
              <a:ext cx="2625107" cy="4606992"/>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3558" y="1916245"/>
              <a:ext cx="1758682" cy="3159995"/>
            </a:xfrm>
            <a:prstGeom prst="rect">
              <a:avLst/>
            </a:prstGeom>
          </p:spPr>
        </p:pic>
      </p:grpSp>
      <p:sp>
        <p:nvSpPr>
          <p:cNvPr id="19" name="文本框 18"/>
          <p:cNvSpPr txBox="1"/>
          <p:nvPr/>
        </p:nvSpPr>
        <p:spPr>
          <a:xfrm>
            <a:off x="6850874" y="1393392"/>
            <a:ext cx="1017779" cy="458908"/>
          </a:xfrm>
          <a:prstGeom prst="rect">
            <a:avLst/>
          </a:prstGeom>
          <a:noFill/>
        </p:spPr>
        <p:txBody>
          <a:bodyPr wrap="square" rtlCol="0">
            <a:spAutoFit/>
          </a:bodyPr>
          <a:lstStyle/>
          <a:p>
            <a:pPr>
              <a:lnSpc>
                <a:spcPct val="150000"/>
              </a:lnSpc>
            </a:pP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求翻译</a:t>
            </a:r>
            <a:endParaRPr lang="en-US" altLang="zh-CN" b="1"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23" name="椭圆 22"/>
          <p:cNvSpPr/>
          <p:nvPr/>
        </p:nvSpPr>
        <p:spPr>
          <a:xfrm>
            <a:off x="6390634" y="873790"/>
            <a:ext cx="368489" cy="36848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2178" y="961375"/>
            <a:ext cx="205399" cy="193317"/>
          </a:xfrm>
          <a:prstGeom prst="rect">
            <a:avLst/>
          </a:prstGeom>
        </p:spPr>
      </p:pic>
      <p:grpSp>
        <p:nvGrpSpPr>
          <p:cNvPr id="29" name="组合 28"/>
          <p:cNvGrpSpPr/>
          <p:nvPr/>
        </p:nvGrpSpPr>
        <p:grpSpPr>
          <a:xfrm>
            <a:off x="3371496" y="1405763"/>
            <a:ext cx="2625107" cy="4606992"/>
            <a:chOff x="4225767" y="1405763"/>
            <a:chExt cx="2625107" cy="4606992"/>
          </a:xfrm>
        </p:grpSpPr>
        <p:pic>
          <p:nvPicPr>
            <p:cNvPr id="27" name="图片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5767" y="1405763"/>
              <a:ext cx="2625107" cy="4606992"/>
            </a:xfrm>
            <a:prstGeom prst="rect">
              <a:avLst/>
            </a:prstGeom>
          </p:spPr>
        </p:pic>
        <p:pic>
          <p:nvPicPr>
            <p:cNvPr id="28" name="图片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23475" y="1916245"/>
              <a:ext cx="1774680" cy="3154988"/>
            </a:xfrm>
            <a:prstGeom prst="rect">
              <a:avLst/>
            </a:prstGeom>
          </p:spPr>
        </p:pic>
      </p:grpSp>
      <p:sp>
        <p:nvSpPr>
          <p:cNvPr id="31" name="文本框 30"/>
          <p:cNvSpPr txBox="1"/>
          <p:nvPr/>
        </p:nvSpPr>
        <p:spPr>
          <a:xfrm>
            <a:off x="6850874" y="3922731"/>
            <a:ext cx="1282473" cy="507831"/>
          </a:xfrm>
          <a:prstGeom prst="rect">
            <a:avLst/>
          </a:prstGeom>
          <a:noFill/>
        </p:spPr>
        <p:txBody>
          <a:bodyPr wrap="square" rtlCol="0">
            <a:spAutoFit/>
          </a:bodyPr>
          <a:lstStyle/>
          <a:p>
            <a:pPr>
              <a:lnSpc>
                <a:spcPct val="150000"/>
              </a:lnSpc>
            </a:pPr>
            <a:r>
              <a:rPr lang="zh-CN" altLang="en-US" b="1" dirty="0" smtClean="0">
                <a:solidFill>
                  <a:schemeClr val="bg1">
                    <a:lumMod val="50000"/>
                  </a:schemeClr>
                </a:solidFill>
                <a:latin typeface="微软雅黑" panose="020B0503020204020204" pitchFamily="34" charset="-122"/>
                <a:ea typeface="微软雅黑" panose="020B0503020204020204" pitchFamily="34" charset="-122"/>
              </a:rPr>
              <a:t>在线陪翻</a:t>
            </a:r>
            <a:endParaRPr lang="en-US" altLang="zh-CN" b="1" dirty="0" smtClean="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6850874" y="3849869"/>
            <a:ext cx="4964137"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5" name="图片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76899" y="6134286"/>
            <a:ext cx="1388212" cy="386834"/>
          </a:xfrm>
          <a:prstGeom prst="rect">
            <a:avLst/>
          </a:prstGeom>
        </p:spPr>
      </p:pic>
      <p:sp>
        <p:nvSpPr>
          <p:cNvPr id="24" name="文本框 23"/>
          <p:cNvSpPr txBox="1"/>
          <p:nvPr/>
        </p:nvSpPr>
        <p:spPr>
          <a:xfrm>
            <a:off x="6850874" y="1999287"/>
            <a:ext cx="4814237" cy="133882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查看未完成和已完成的求翻译订单信息，包括翻译的语种、翻译的文字、图片和语音</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直接回复译文和语音</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6850874" y="4430562"/>
            <a:ext cx="4814237" cy="133882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lumMod val="50000"/>
                  </a:schemeClr>
                </a:solidFill>
                <a:latin typeface="微软雅黑" panose="020B0503020204020204" pitchFamily="34" charset="-122"/>
                <a:ea typeface="微软雅黑" panose="020B0503020204020204" pitchFamily="34" charset="-122"/>
              </a:rPr>
              <a:t>查看未完成和已完成的求翻译订单</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信息，已完成订单可查看历史</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    对话翻译记录</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9"/>
          <a:stretch>
            <a:fillRect/>
          </a:stretch>
        </p:blipFill>
        <p:spPr>
          <a:xfrm>
            <a:off x="6759121" y="816607"/>
            <a:ext cx="993734" cy="646232"/>
          </a:xfrm>
          <a:prstGeom prst="rect">
            <a:avLst/>
          </a:prstGeom>
        </p:spPr>
      </p:pic>
    </p:spTree>
    <p:extLst>
      <p:ext uri="{BB962C8B-B14F-4D97-AF65-F5344CB8AC3E}">
        <p14:creationId xmlns:p14="http://schemas.microsoft.com/office/powerpoint/2010/main" val="15884220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4" name="组合 3"/>
          <p:cNvGrpSpPr/>
          <p:nvPr/>
        </p:nvGrpSpPr>
        <p:grpSpPr>
          <a:xfrm>
            <a:off x="6390634" y="873790"/>
            <a:ext cx="368489" cy="368489"/>
            <a:chOff x="6254156" y="3684896"/>
            <a:chExt cx="567991" cy="567991"/>
          </a:xfrm>
        </p:grpSpPr>
        <p:sp>
          <p:nvSpPr>
            <p:cNvPr id="5" name="椭圆 4"/>
            <p:cNvSpPr/>
            <p:nvPr/>
          </p:nvSpPr>
          <p:spPr>
            <a:xfrm>
              <a:off x="6254156" y="3684896"/>
              <a:ext cx="567991" cy="56799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5582" y="3816818"/>
              <a:ext cx="285137" cy="304146"/>
            </a:xfrm>
            <a:prstGeom prst="rect">
              <a:avLst/>
            </a:prstGeom>
          </p:spPr>
        </p:pic>
      </p:grpSp>
      <p:grpSp>
        <p:nvGrpSpPr>
          <p:cNvPr id="13" name="组合 12"/>
          <p:cNvGrpSpPr/>
          <p:nvPr/>
        </p:nvGrpSpPr>
        <p:grpSpPr>
          <a:xfrm>
            <a:off x="428916" y="476435"/>
            <a:ext cx="2918244" cy="5121440"/>
            <a:chOff x="1574313" y="1242279"/>
            <a:chExt cx="2918244" cy="5121440"/>
          </a:xfrm>
        </p:grpSpPr>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4313" y="1242279"/>
              <a:ext cx="2918244" cy="5121440"/>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1638" y="1815151"/>
              <a:ext cx="1949861" cy="3507475"/>
            </a:xfrm>
            <a:prstGeom prst="rect">
              <a:avLst/>
            </a:prstGeom>
          </p:spPr>
        </p:pic>
      </p:grpSp>
      <p:grpSp>
        <p:nvGrpSpPr>
          <p:cNvPr id="18" name="组合 17"/>
          <p:cNvGrpSpPr/>
          <p:nvPr/>
        </p:nvGrpSpPr>
        <p:grpSpPr>
          <a:xfrm>
            <a:off x="2983487" y="476435"/>
            <a:ext cx="2918244" cy="5121440"/>
            <a:chOff x="2776388" y="1815151"/>
            <a:chExt cx="2918244" cy="512144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6388" y="1815151"/>
              <a:ext cx="2918244" cy="5121440"/>
            </a:xfrm>
            <a:prstGeom prst="rect">
              <a:avLst/>
            </a:prstGeom>
          </p:spPr>
        </p:pic>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7224" y="2388358"/>
              <a:ext cx="1966351" cy="3507140"/>
            </a:xfrm>
            <a:prstGeom prst="rect">
              <a:avLst/>
            </a:prstGeom>
          </p:spPr>
        </p:pic>
      </p:grpSp>
      <p:grpSp>
        <p:nvGrpSpPr>
          <p:cNvPr id="23" name="组合 22"/>
          <p:cNvGrpSpPr/>
          <p:nvPr/>
        </p:nvGrpSpPr>
        <p:grpSpPr>
          <a:xfrm>
            <a:off x="1601988" y="1757703"/>
            <a:ext cx="2918244" cy="5121440"/>
            <a:chOff x="4658708" y="2825721"/>
            <a:chExt cx="2918244" cy="5121440"/>
          </a:xfrm>
        </p:grpSpPr>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8708" y="2825721"/>
              <a:ext cx="2918244" cy="5121440"/>
            </a:xfrm>
            <a:prstGeom prst="rect">
              <a:avLst/>
            </a:prstGeom>
          </p:spPr>
        </p:pic>
        <p:pic>
          <p:nvPicPr>
            <p:cNvPr id="22" name="图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5874" y="3391785"/>
              <a:ext cx="1977710" cy="3514283"/>
            </a:xfrm>
            <a:prstGeom prst="rect">
              <a:avLst/>
            </a:prstGeom>
          </p:spPr>
        </p:pic>
      </p:grpSp>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76899" y="6134286"/>
            <a:ext cx="1388212" cy="386834"/>
          </a:xfrm>
          <a:prstGeom prst="rect">
            <a:avLst/>
          </a:prstGeom>
        </p:spPr>
      </p:pic>
      <p:sp>
        <p:nvSpPr>
          <p:cNvPr id="19" name="文本框 18"/>
          <p:cNvSpPr txBox="1"/>
          <p:nvPr/>
        </p:nvSpPr>
        <p:spPr>
          <a:xfrm>
            <a:off x="6846063" y="1471707"/>
            <a:ext cx="4562165"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dirty="0">
                <a:solidFill>
                  <a:schemeClr val="bg1">
                    <a:lumMod val="50000"/>
                  </a:schemeClr>
                </a:solidFill>
                <a:latin typeface="微软雅黑" panose="020B0503020204020204" pitchFamily="34" charset="-122"/>
                <a:ea typeface="微软雅黑" panose="020B0503020204020204" pitchFamily="34" charset="-122"/>
              </a:rPr>
              <a:t>提</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现：支持添加银行卡提现账户内收入</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明细：支持查看每笔翻译获得的收入以及提现的信息</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设置：设置消息提醒以及注销</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8"/>
          <a:stretch>
            <a:fillRect/>
          </a:stretch>
        </p:blipFill>
        <p:spPr>
          <a:xfrm>
            <a:off x="6759121" y="806863"/>
            <a:ext cx="993734" cy="646232"/>
          </a:xfrm>
          <a:prstGeom prst="rect">
            <a:avLst/>
          </a:prstGeom>
        </p:spPr>
      </p:pic>
    </p:spTree>
    <p:extLst>
      <p:ext uri="{BB962C8B-B14F-4D97-AF65-F5344CB8AC3E}">
        <p14:creationId xmlns:p14="http://schemas.microsoft.com/office/powerpoint/2010/main" val="13238852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62036" y="4758427"/>
            <a:ext cx="2829963" cy="2099574"/>
          </a:xfrm>
          <a:prstGeom prst="rect">
            <a:avLst/>
          </a:prstGeom>
        </p:spPr>
      </p:pic>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l="28783" t="2013" r="14582"/>
          <a:stretch/>
        </p:blipFill>
        <p:spPr>
          <a:xfrm>
            <a:off x="2298032" y="2249907"/>
            <a:ext cx="2146763" cy="2514556"/>
          </a:xfrm>
          <a:prstGeom prst="rect">
            <a:avLst/>
          </a:prstGeom>
        </p:spPr>
      </p:pic>
      <p:pic>
        <p:nvPicPr>
          <p:cNvPr id="13" name="图片 12"/>
          <p:cNvPicPr>
            <a:picLocks noChangeAspect="1"/>
          </p:cNvPicPr>
          <p:nvPr/>
        </p:nvPicPr>
        <p:blipFill rotWithShape="1">
          <a:blip r:embed="rId5">
            <a:extLst>
              <a:ext uri="{28A0092B-C50C-407E-A947-70E740481C1C}">
                <a14:useLocalDpi xmlns:a14="http://schemas.microsoft.com/office/drawing/2010/main" val="0"/>
              </a:ext>
            </a:extLst>
          </a:blip>
          <a:srcRect b="15012"/>
          <a:stretch/>
        </p:blipFill>
        <p:spPr>
          <a:xfrm>
            <a:off x="6927319" y="2249905"/>
            <a:ext cx="2434718" cy="2500943"/>
          </a:xfrm>
          <a:prstGeom prst="rect">
            <a:avLst/>
          </a:prstGeom>
        </p:spPr>
      </p:pic>
      <p:pic>
        <p:nvPicPr>
          <p:cNvPr id="15" name="图片 14"/>
          <p:cNvPicPr>
            <a:picLocks noChangeAspect="1"/>
          </p:cNvPicPr>
          <p:nvPr/>
        </p:nvPicPr>
        <p:blipFill rotWithShape="1">
          <a:blip r:embed="rId6">
            <a:extLst>
              <a:ext uri="{28A0092B-C50C-407E-A947-70E740481C1C}">
                <a14:useLocalDpi xmlns:a14="http://schemas.microsoft.com/office/drawing/2010/main" val="0"/>
              </a:ext>
            </a:extLst>
          </a:blip>
          <a:srcRect t="8509"/>
          <a:stretch/>
        </p:blipFill>
        <p:spPr>
          <a:xfrm>
            <a:off x="4449141" y="2251880"/>
            <a:ext cx="2481211" cy="2517905"/>
          </a:xfrm>
          <a:prstGeom prst="rect">
            <a:avLst/>
          </a:prstGeom>
        </p:spPr>
      </p:pic>
      <p:grpSp>
        <p:nvGrpSpPr>
          <p:cNvPr id="29" name="组合 28"/>
          <p:cNvGrpSpPr/>
          <p:nvPr/>
        </p:nvGrpSpPr>
        <p:grpSpPr>
          <a:xfrm>
            <a:off x="-13648" y="-12075"/>
            <a:ext cx="12205975" cy="6876899"/>
            <a:chOff x="-13648" y="-12075"/>
            <a:chExt cx="12205975" cy="6876899"/>
          </a:xfrm>
        </p:grpSpPr>
        <p:pic>
          <p:nvPicPr>
            <p:cNvPr id="2" name="图片 1"/>
            <p:cNvPicPr>
              <a:picLocks noChangeAspect="1"/>
            </p:cNvPicPr>
            <p:nvPr/>
          </p:nvPicPr>
          <p:blipFill rotWithShape="1">
            <a:blip r:embed="rId7" cstate="print">
              <a:extLst>
                <a:ext uri="{28A0092B-C50C-407E-A947-70E740481C1C}">
                  <a14:useLocalDpi xmlns:a14="http://schemas.microsoft.com/office/drawing/2010/main" val="0"/>
                </a:ext>
              </a:extLst>
            </a:blip>
            <a:srcRect l="18162" r="24183" b="15311"/>
            <a:stretch/>
          </p:blipFill>
          <p:spPr>
            <a:xfrm>
              <a:off x="0" y="-1"/>
              <a:ext cx="2298032" cy="2255679"/>
            </a:xfrm>
            <a:prstGeom prst="rect">
              <a:avLst/>
            </a:prstGeom>
          </p:spPr>
        </p:pic>
        <p:pic>
          <p:nvPicPr>
            <p:cNvPr id="7" name="图片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76899" y="6134286"/>
              <a:ext cx="1388212" cy="386834"/>
            </a:xfrm>
            <a:prstGeom prst="rect">
              <a:avLst/>
            </a:prstGeom>
          </p:spPr>
        </p:pic>
        <p:pic>
          <p:nvPicPr>
            <p:cNvPr id="3" name="图片 2"/>
            <p:cNvPicPr>
              <a:picLocks noChangeAspect="1"/>
            </p:cNvPicPr>
            <p:nvPr/>
          </p:nvPicPr>
          <p:blipFill rotWithShape="1">
            <a:blip r:embed="rId9">
              <a:extLst>
                <a:ext uri="{28A0092B-C50C-407E-A947-70E740481C1C}">
                  <a14:useLocalDpi xmlns:a14="http://schemas.microsoft.com/office/drawing/2010/main" val="0"/>
                </a:ext>
              </a:extLst>
            </a:blip>
            <a:srcRect l="43500" t="35943" r="22105" b="5255"/>
            <a:stretch/>
          </p:blipFill>
          <p:spPr>
            <a:xfrm>
              <a:off x="2298032" y="-12075"/>
              <a:ext cx="2146763" cy="2262429"/>
            </a:xfrm>
            <a:prstGeom prst="rect">
              <a:avLst/>
            </a:prstGeom>
          </p:spPr>
        </p:pic>
        <p:pic>
          <p:nvPicPr>
            <p:cNvPr id="8" name="图片 7"/>
            <p:cNvPicPr>
              <a:picLocks noChangeAspect="1"/>
            </p:cNvPicPr>
            <p:nvPr/>
          </p:nvPicPr>
          <p:blipFill rotWithShape="1">
            <a:blip r:embed="rId10" cstate="print">
              <a:extLst>
                <a:ext uri="{28A0092B-C50C-407E-A947-70E740481C1C}">
                  <a14:useLocalDpi xmlns:a14="http://schemas.microsoft.com/office/drawing/2010/main" val="0"/>
                </a:ext>
              </a:extLst>
            </a:blip>
            <a:srcRect l="8056" t="18567" r="49718" b="22788"/>
            <a:stretch/>
          </p:blipFill>
          <p:spPr>
            <a:xfrm>
              <a:off x="4444795" y="-12075"/>
              <a:ext cx="2485394" cy="2263407"/>
            </a:xfrm>
            <a:prstGeom prst="rect">
              <a:avLst/>
            </a:prstGeom>
          </p:spPr>
        </p:pic>
        <p:pic>
          <p:nvPicPr>
            <p:cNvPr id="9" name="图片 8"/>
            <p:cNvPicPr>
              <a:picLocks noChangeAspect="1"/>
            </p:cNvPicPr>
            <p:nvPr/>
          </p:nvPicPr>
          <p:blipFill rotWithShape="1">
            <a:blip r:embed="rId11">
              <a:extLst>
                <a:ext uri="{28A0092B-C50C-407E-A947-70E740481C1C}">
                  <a14:useLocalDpi xmlns:a14="http://schemas.microsoft.com/office/drawing/2010/main" val="0"/>
                </a:ext>
              </a:extLst>
            </a:blip>
            <a:srcRect l="6060" t="22485" r="9555" b="5119"/>
            <a:stretch/>
          </p:blipFill>
          <p:spPr>
            <a:xfrm>
              <a:off x="6918141" y="4749421"/>
              <a:ext cx="2443895" cy="2115403"/>
            </a:xfrm>
            <a:prstGeom prst="rect">
              <a:avLst/>
            </a:prstGeom>
          </p:spPr>
        </p:pic>
        <p:pic>
          <p:nvPicPr>
            <p:cNvPr id="10" name="图片 9"/>
            <p:cNvPicPr>
              <a:picLocks noChangeAspect="1"/>
            </p:cNvPicPr>
            <p:nvPr/>
          </p:nvPicPr>
          <p:blipFill rotWithShape="1">
            <a:blip r:embed="rId12">
              <a:extLst>
                <a:ext uri="{28A0092B-C50C-407E-A947-70E740481C1C}">
                  <a14:useLocalDpi xmlns:a14="http://schemas.microsoft.com/office/drawing/2010/main" val="0"/>
                </a:ext>
              </a:extLst>
            </a:blip>
            <a:srcRect b="8507"/>
            <a:stretch/>
          </p:blipFill>
          <p:spPr>
            <a:xfrm>
              <a:off x="0" y="2250354"/>
              <a:ext cx="2298032" cy="2526183"/>
            </a:xfrm>
            <a:prstGeom prst="rect">
              <a:avLst/>
            </a:prstGeom>
          </p:spPr>
        </p:pic>
        <p:pic>
          <p:nvPicPr>
            <p:cNvPr id="11" name="图片 10"/>
            <p:cNvPicPr>
              <a:picLocks noChangeAspect="1"/>
            </p:cNvPicPr>
            <p:nvPr/>
          </p:nvPicPr>
          <p:blipFill rotWithShape="1">
            <a:blip r:embed="rId13">
              <a:extLst>
                <a:ext uri="{28A0092B-C50C-407E-A947-70E740481C1C}">
                  <a14:useLocalDpi xmlns:a14="http://schemas.microsoft.com/office/drawing/2010/main" val="0"/>
                </a:ext>
              </a:extLst>
            </a:blip>
            <a:srcRect l="-259" t="11148" r="2287" b="33661"/>
            <a:stretch/>
          </p:blipFill>
          <p:spPr>
            <a:xfrm>
              <a:off x="9239202" y="0"/>
              <a:ext cx="2953125" cy="2249905"/>
            </a:xfrm>
            <a:prstGeom prst="rect">
              <a:avLst/>
            </a:prstGeom>
          </p:spPr>
        </p:pic>
        <p:pic>
          <p:nvPicPr>
            <p:cNvPr id="4" name="图片 3"/>
            <p:cNvPicPr>
              <a:picLocks noChangeAspect="1"/>
            </p:cNvPicPr>
            <p:nvPr/>
          </p:nvPicPr>
          <p:blipFill rotWithShape="1">
            <a:blip r:embed="rId14">
              <a:extLst>
                <a:ext uri="{28A0092B-C50C-407E-A947-70E740481C1C}">
                  <a14:useLocalDpi xmlns:a14="http://schemas.microsoft.com/office/drawing/2010/main" val="0"/>
                </a:ext>
              </a:extLst>
            </a:blip>
            <a:srcRect l="9841" r="10162"/>
            <a:stretch/>
          </p:blipFill>
          <p:spPr>
            <a:xfrm>
              <a:off x="9362364" y="2249905"/>
              <a:ext cx="2829636" cy="2519881"/>
            </a:xfrm>
            <a:prstGeom prst="rect">
              <a:avLst/>
            </a:prstGeom>
          </p:spPr>
        </p:pic>
        <p:pic>
          <p:nvPicPr>
            <p:cNvPr id="14" name="图片 13"/>
            <p:cNvPicPr>
              <a:picLocks noChangeAspect="1"/>
            </p:cNvPicPr>
            <p:nvPr/>
          </p:nvPicPr>
          <p:blipFill rotWithShape="1">
            <a:blip r:embed="rId15" cstate="print">
              <a:extLst>
                <a:ext uri="{28A0092B-C50C-407E-A947-70E740481C1C}">
                  <a14:useLocalDpi xmlns:a14="http://schemas.microsoft.com/office/drawing/2010/main" val="0"/>
                </a:ext>
              </a:extLst>
            </a:blip>
            <a:srcRect l="12433"/>
            <a:stretch/>
          </p:blipFill>
          <p:spPr>
            <a:xfrm>
              <a:off x="-13648" y="4769786"/>
              <a:ext cx="2311844" cy="2088214"/>
            </a:xfrm>
            <a:prstGeom prst="rect">
              <a:avLst/>
            </a:prstGeom>
          </p:spPr>
        </p:pic>
        <p:pic>
          <p:nvPicPr>
            <p:cNvPr id="16" name="图片 15"/>
            <p:cNvPicPr>
              <a:picLocks noChangeAspect="1"/>
            </p:cNvPicPr>
            <p:nvPr/>
          </p:nvPicPr>
          <p:blipFill rotWithShape="1">
            <a:blip r:embed="rId16" cstate="print">
              <a:extLst>
                <a:ext uri="{28A0092B-C50C-407E-A947-70E740481C1C}">
                  <a14:useLocalDpi xmlns:a14="http://schemas.microsoft.com/office/drawing/2010/main" val="0"/>
                </a:ext>
              </a:extLst>
            </a:blip>
            <a:srcRect l="16216"/>
            <a:stretch/>
          </p:blipFill>
          <p:spPr>
            <a:xfrm>
              <a:off x="2279175" y="4758426"/>
              <a:ext cx="2165619" cy="2099574"/>
            </a:xfrm>
            <a:prstGeom prst="rect">
              <a:avLst/>
            </a:prstGeom>
          </p:spPr>
        </p:pic>
        <p:pic>
          <p:nvPicPr>
            <p:cNvPr id="17" name="图片 16"/>
            <p:cNvPicPr>
              <a:picLocks noChangeAspect="1"/>
            </p:cNvPicPr>
            <p:nvPr/>
          </p:nvPicPr>
          <p:blipFill rotWithShape="1">
            <a:blip r:embed="rId17">
              <a:extLst>
                <a:ext uri="{28A0092B-C50C-407E-A947-70E740481C1C}">
                  <a14:useLocalDpi xmlns:a14="http://schemas.microsoft.com/office/drawing/2010/main" val="0"/>
                </a:ext>
              </a:extLst>
            </a:blip>
            <a:srcRect b="5621"/>
            <a:stretch/>
          </p:blipFill>
          <p:spPr>
            <a:xfrm>
              <a:off x="4444794" y="4749421"/>
              <a:ext cx="2485396" cy="2115403"/>
            </a:xfrm>
            <a:prstGeom prst="rect">
              <a:avLst/>
            </a:prstGeom>
          </p:spPr>
        </p:pic>
        <p:pic>
          <p:nvPicPr>
            <p:cNvPr id="18" name="图片 17"/>
            <p:cNvPicPr>
              <a:picLocks noChangeAspect="1"/>
            </p:cNvPicPr>
            <p:nvPr/>
          </p:nvPicPr>
          <p:blipFill rotWithShape="1">
            <a:blip r:embed="rId18">
              <a:extLst>
                <a:ext uri="{28A0092B-C50C-407E-A947-70E740481C1C}">
                  <a14:useLocalDpi xmlns:a14="http://schemas.microsoft.com/office/drawing/2010/main" val="0"/>
                </a:ext>
              </a:extLst>
            </a:blip>
            <a:srcRect l="4083" t="3184" r="3287" b="39900"/>
            <a:stretch/>
          </p:blipFill>
          <p:spPr>
            <a:xfrm>
              <a:off x="6927319" y="-1"/>
              <a:ext cx="2435045" cy="2246525"/>
            </a:xfrm>
            <a:prstGeom prst="rect">
              <a:avLst/>
            </a:prstGeom>
          </p:spPr>
        </p:pic>
      </p:grpSp>
      <p:sp>
        <p:nvSpPr>
          <p:cNvPr id="20" name="矩形 19"/>
          <p:cNvSpPr/>
          <p:nvPr/>
        </p:nvSpPr>
        <p:spPr>
          <a:xfrm>
            <a:off x="2575872" y="1000016"/>
            <a:ext cx="7055892" cy="4394579"/>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366250" y="1999272"/>
            <a:ext cx="1084307" cy="1084307"/>
          </a:xfrm>
          <a:prstGeom prst="rect">
            <a:avLst/>
          </a:prstGeom>
        </p:spPr>
      </p:pic>
      <p:pic>
        <p:nvPicPr>
          <p:cNvPr id="22" name="图片 2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577380" y="1995259"/>
            <a:ext cx="1088320" cy="1088320"/>
          </a:xfrm>
          <a:prstGeom prst="rect">
            <a:avLst/>
          </a:prstGeom>
        </p:spPr>
      </p:pic>
      <p:pic>
        <p:nvPicPr>
          <p:cNvPr id="24" name="图片 2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268831" y="3411941"/>
            <a:ext cx="1285056" cy="1285056"/>
          </a:xfrm>
          <a:prstGeom prst="rect">
            <a:avLst/>
          </a:prstGeom>
        </p:spPr>
      </p:pic>
      <p:pic>
        <p:nvPicPr>
          <p:cNvPr id="25" name="图片 24"/>
          <p:cNvPicPr>
            <a:picLocks noChangeAspect="1"/>
          </p:cNvPicPr>
          <p:nvPr/>
        </p:nvPicPr>
        <p:blipFill rotWithShape="1">
          <a:blip r:embed="rId22" cstate="print">
            <a:extLst>
              <a:ext uri="{28A0092B-C50C-407E-A947-70E740481C1C}">
                <a14:useLocalDpi xmlns:a14="http://schemas.microsoft.com/office/drawing/2010/main" val="0"/>
              </a:ext>
            </a:extLst>
          </a:blip>
          <a:srcRect l="4296" t="4873" r="4402" b="4826"/>
          <a:stretch/>
        </p:blipFill>
        <p:spPr>
          <a:xfrm>
            <a:off x="6545741" y="3411941"/>
            <a:ext cx="1299281" cy="1285056"/>
          </a:xfrm>
          <a:prstGeom prst="rect">
            <a:avLst/>
          </a:prstGeom>
        </p:spPr>
      </p:pic>
      <p:pic>
        <p:nvPicPr>
          <p:cNvPr id="5" name="图片 4"/>
          <p:cNvPicPr>
            <a:picLocks noChangeAspect="1"/>
          </p:cNvPicPr>
          <p:nvPr/>
        </p:nvPicPr>
        <p:blipFill>
          <a:blip r:embed="rId23"/>
          <a:stretch>
            <a:fillRect/>
          </a:stretch>
        </p:blipFill>
        <p:spPr>
          <a:xfrm>
            <a:off x="4872604" y="1179276"/>
            <a:ext cx="2322777" cy="725487"/>
          </a:xfrm>
          <a:prstGeom prst="rect">
            <a:avLst/>
          </a:prstGeom>
        </p:spPr>
      </p:pic>
      <p:pic>
        <p:nvPicPr>
          <p:cNvPr id="6" name="图片 5"/>
          <p:cNvPicPr>
            <a:picLocks noChangeAspect="1"/>
          </p:cNvPicPr>
          <p:nvPr/>
        </p:nvPicPr>
        <p:blipFill>
          <a:blip r:embed="rId24"/>
          <a:stretch>
            <a:fillRect/>
          </a:stretch>
        </p:blipFill>
        <p:spPr>
          <a:xfrm>
            <a:off x="4420644" y="4747895"/>
            <a:ext cx="993734" cy="432854"/>
          </a:xfrm>
          <a:prstGeom prst="rect">
            <a:avLst/>
          </a:prstGeom>
        </p:spPr>
      </p:pic>
      <p:pic>
        <p:nvPicPr>
          <p:cNvPr id="23" name="图片 22"/>
          <p:cNvPicPr>
            <a:picLocks noChangeAspect="1"/>
          </p:cNvPicPr>
          <p:nvPr/>
        </p:nvPicPr>
        <p:blipFill>
          <a:blip r:embed="rId25"/>
          <a:stretch>
            <a:fillRect/>
          </a:stretch>
        </p:blipFill>
        <p:spPr>
          <a:xfrm>
            <a:off x="6532073" y="4760356"/>
            <a:ext cx="1286367" cy="432854"/>
          </a:xfrm>
          <a:prstGeom prst="rect">
            <a:avLst/>
          </a:prstGeom>
        </p:spPr>
      </p:pic>
    </p:spTree>
    <p:extLst>
      <p:ext uri="{BB962C8B-B14F-4D97-AF65-F5344CB8AC3E}">
        <p14:creationId xmlns:p14="http://schemas.microsoft.com/office/powerpoint/2010/main" val="36648260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5" y="0"/>
            <a:ext cx="12187267" cy="6860664"/>
          </a:xfrm>
          <a:prstGeom prst="rect">
            <a:avLst/>
          </a:prstGeom>
        </p:spPr>
      </p:pic>
      <p:sp>
        <p:nvSpPr>
          <p:cNvPr id="10" name="矩形 9"/>
          <p:cNvSpPr/>
          <p:nvPr/>
        </p:nvSpPr>
        <p:spPr>
          <a:xfrm>
            <a:off x="1" y="0"/>
            <a:ext cx="12274372" cy="6858000"/>
          </a:xfrm>
          <a:prstGeom prst="rect">
            <a:avLst/>
          </a:prstGeom>
          <a:gradFill>
            <a:gsLst>
              <a:gs pos="0">
                <a:schemeClr val="accent1">
                  <a:lumMod val="5000"/>
                  <a:lumOff val="95000"/>
                  <a:alpha val="9000"/>
                </a:schemeClr>
              </a:gs>
              <a:gs pos="45000">
                <a:schemeClr val="accent1">
                  <a:lumMod val="60000"/>
                  <a:lumOff val="40000"/>
                  <a:alpha val="82000"/>
                </a:schemeClr>
              </a:gs>
              <a:gs pos="100000">
                <a:srgbClr val="009CE2"/>
              </a:gs>
              <a:gs pos="0">
                <a:schemeClr val="accent1">
                  <a:lumMod val="30000"/>
                  <a:lumOff val="70000"/>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2448716" y="2995986"/>
            <a:ext cx="9026941" cy="2346283"/>
          </a:xfrm>
          <a:prstGeom prst="rect">
            <a:avLst/>
          </a:prstGeom>
          <a:noFill/>
        </p:spPr>
        <p:txBody>
          <a:bodyPr wrap="square"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nSpc>
                <a:spcPct val="150000"/>
              </a:lnSpc>
            </a:pPr>
            <a:r>
              <a:rPr lang="zh-CN" altLang="zh-CN" dirty="0"/>
              <a:t>一铭翻译云客户端提供中文与东盟七</a:t>
            </a:r>
            <a:r>
              <a:rPr lang="zh-CN" altLang="zh-CN" dirty="0" smtClean="0"/>
              <a:t>国语言</a:t>
            </a:r>
            <a:r>
              <a:rPr lang="zh-CN" altLang="zh-CN" dirty="0"/>
              <a:t>的翻译服务</a:t>
            </a:r>
            <a:r>
              <a:rPr lang="zh-CN" altLang="zh-CN" dirty="0" smtClean="0"/>
              <a:t>，包括</a:t>
            </a:r>
            <a:r>
              <a:rPr lang="zh-CN" altLang="zh-CN" dirty="0"/>
              <a:t>词典翻译和人工在线翻译。</a:t>
            </a:r>
            <a:r>
              <a:rPr lang="zh-CN" altLang="zh-CN" dirty="0" smtClean="0"/>
              <a:t>其中</a:t>
            </a:r>
            <a:r>
              <a:rPr lang="zh-CN" altLang="zh-CN" dirty="0"/>
              <a:t>人工翻译包括快速翻译和在线真人翻译服务。快速</a:t>
            </a:r>
            <a:r>
              <a:rPr lang="zh-CN" altLang="zh-CN" dirty="0" smtClean="0"/>
              <a:t>翻译分为</a:t>
            </a:r>
            <a:r>
              <a:rPr lang="zh-CN" altLang="zh-CN" dirty="0"/>
              <a:t>：文字翻译、语音翻译和</a:t>
            </a:r>
            <a:r>
              <a:rPr lang="zh-CN" altLang="zh-CN" dirty="0" smtClean="0"/>
              <a:t>图片翻译</a:t>
            </a:r>
            <a:r>
              <a:rPr lang="zh-CN" altLang="zh-CN" dirty="0"/>
              <a:t>。文字翻译和图片翻译按照字符收费，语音翻译</a:t>
            </a:r>
            <a:r>
              <a:rPr lang="zh-CN" altLang="zh-CN" dirty="0" smtClean="0"/>
              <a:t>按照语音</a:t>
            </a:r>
            <a:r>
              <a:rPr lang="zh-CN" altLang="zh-CN" dirty="0"/>
              <a:t>长度收费，在线陪翻包时收费。</a:t>
            </a:r>
          </a:p>
          <a:p>
            <a:pPr>
              <a:lnSpc>
                <a:spcPct val="150000"/>
              </a:lnSpc>
            </a:pPr>
            <a:endParaRPr lang="zh-CN" altLang="en-US" dirty="0"/>
          </a:p>
        </p:txBody>
      </p:sp>
      <p:sp>
        <p:nvSpPr>
          <p:cNvPr id="8" name="文本框 7"/>
          <p:cNvSpPr txBox="1"/>
          <p:nvPr/>
        </p:nvSpPr>
        <p:spPr>
          <a:xfrm>
            <a:off x="2448714" y="5157158"/>
            <a:ext cx="8858627" cy="961289"/>
          </a:xfrm>
          <a:prstGeom prst="rect">
            <a:avLst/>
          </a:prstGeom>
          <a:noFill/>
        </p:spPr>
        <p:txBody>
          <a:bodyPr wrap="square"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nSpc>
                <a:spcPct val="150000"/>
              </a:lnSpc>
            </a:pPr>
            <a:r>
              <a:rPr lang="zh-CN" altLang="en-US" dirty="0"/>
              <a:t>一铭翻译云客服</a:t>
            </a:r>
            <a:r>
              <a:rPr lang="zh-CN" altLang="en-US" dirty="0" smtClean="0"/>
              <a:t>端是</a:t>
            </a:r>
            <a:r>
              <a:rPr lang="zh-CN" altLang="en-US" dirty="0"/>
              <a:t>提供给一铭翻译云译员使用的一款</a:t>
            </a:r>
            <a:r>
              <a:rPr lang="en-US" altLang="zh-CN" dirty="0"/>
              <a:t>APP</a:t>
            </a:r>
            <a:r>
              <a:rPr lang="zh-CN" altLang="en-US" dirty="0"/>
              <a:t>，</a:t>
            </a:r>
            <a:r>
              <a:rPr lang="zh-CN" altLang="en-US" dirty="0" smtClean="0"/>
              <a:t>用于查看</a:t>
            </a:r>
            <a:r>
              <a:rPr lang="zh-CN" altLang="en-US" dirty="0"/>
              <a:t>一铭翻译云客户端</a:t>
            </a:r>
            <a:r>
              <a:rPr lang="zh-CN" altLang="en-US" dirty="0" smtClean="0"/>
              <a:t>用户</a:t>
            </a:r>
            <a:r>
              <a:rPr lang="zh-CN" altLang="en-US" dirty="0"/>
              <a:t>下的翻译订单，并实现接单、回复译文、</a:t>
            </a:r>
            <a:r>
              <a:rPr lang="zh-CN" altLang="en-US" dirty="0" smtClean="0"/>
              <a:t>收款、提现等</a:t>
            </a:r>
            <a:r>
              <a:rPr lang="zh-CN" altLang="en-US" dirty="0"/>
              <a:t>功能。</a:t>
            </a:r>
          </a:p>
        </p:txBody>
      </p:sp>
      <p:sp>
        <p:nvSpPr>
          <p:cNvPr id="9" name="文本框 8"/>
          <p:cNvSpPr txBox="1"/>
          <p:nvPr/>
        </p:nvSpPr>
        <p:spPr>
          <a:xfrm>
            <a:off x="881090" y="1452447"/>
            <a:ext cx="10851047" cy="961289"/>
          </a:xfrm>
          <a:prstGeom prst="rect">
            <a:avLst/>
          </a:prstGeom>
          <a:noFill/>
        </p:spPr>
        <p:txBody>
          <a:bodyPr wrap="none" rtlCol="0">
            <a:spAutoFit/>
          </a:bodyPr>
          <a:lstStyle>
            <a:defPPr>
              <a:defRPr lang="zh-CN"/>
            </a:defPPr>
            <a:lvl1pPr>
              <a:defRPr sz="2000">
                <a:solidFill>
                  <a:schemeClr val="bg1"/>
                </a:solidFill>
                <a:latin typeface="微软雅黑" panose="020B0503020204020204" pitchFamily="34" charset="-122"/>
                <a:ea typeface="微软雅黑" panose="020B0503020204020204" pitchFamily="34" charset="-122"/>
              </a:defRPr>
            </a:lvl1pPr>
          </a:lstStyle>
          <a:p>
            <a:pPr>
              <a:lnSpc>
                <a:spcPct val="150000"/>
              </a:lnSpc>
            </a:pPr>
            <a:r>
              <a:rPr lang="zh-CN" altLang="zh-CN" dirty="0"/>
              <a:t>一铭翻译</a:t>
            </a:r>
            <a:r>
              <a:rPr lang="zh-CN" altLang="zh-CN" dirty="0" smtClean="0"/>
              <a:t>云</a:t>
            </a:r>
            <a:r>
              <a:rPr lang="zh-CN" altLang="en-US" dirty="0" smtClean="0"/>
              <a:t>是</a:t>
            </a:r>
            <a:r>
              <a:rPr lang="zh-CN" altLang="en-US" dirty="0"/>
              <a:t>一</a:t>
            </a:r>
            <a:r>
              <a:rPr lang="zh-CN" altLang="en-US" dirty="0" smtClean="0"/>
              <a:t>款提供即时的中文与东盟七国语言</a:t>
            </a:r>
            <a:r>
              <a:rPr lang="zh-CN" altLang="zh-CN" dirty="0"/>
              <a:t>（柬、印、老、马、缅、泰、越）</a:t>
            </a:r>
            <a:r>
              <a:rPr lang="zh-CN" altLang="en-US" dirty="0" smtClean="0"/>
              <a:t>翻译</a:t>
            </a:r>
            <a:r>
              <a:rPr lang="zh-CN" altLang="en-US" dirty="0" smtClean="0"/>
              <a:t>服务</a:t>
            </a:r>
            <a:endParaRPr lang="en-US" altLang="zh-CN" dirty="0" smtClean="0"/>
          </a:p>
          <a:p>
            <a:pPr>
              <a:lnSpc>
                <a:spcPct val="150000"/>
              </a:lnSpc>
            </a:pPr>
            <a:r>
              <a:rPr lang="zh-CN" altLang="en-US" dirty="0" smtClean="0"/>
              <a:t>的</a:t>
            </a:r>
            <a:r>
              <a:rPr lang="zh-CN" altLang="en-US" dirty="0" smtClean="0"/>
              <a:t>互联网平台产品，包括网页、移动端</a:t>
            </a:r>
            <a:r>
              <a:rPr lang="en-US" altLang="zh-CN" dirty="0" smtClean="0"/>
              <a:t>APP</a:t>
            </a:r>
            <a:r>
              <a:rPr lang="zh-CN" altLang="en-US" dirty="0" smtClean="0"/>
              <a:t>（安卓、</a:t>
            </a:r>
            <a:r>
              <a:rPr lang="en-US" altLang="zh-CN" dirty="0" smtClean="0"/>
              <a:t>iOS</a:t>
            </a:r>
            <a:r>
              <a:rPr lang="zh-CN" altLang="en-US" dirty="0" smtClean="0"/>
              <a:t>）</a:t>
            </a:r>
            <a:r>
              <a:rPr lang="zh-CN" altLang="zh-CN" dirty="0" smtClean="0"/>
              <a:t>。</a:t>
            </a:r>
            <a:r>
              <a:rPr lang="zh-CN" altLang="en-US" dirty="0"/>
              <a:t>本</a:t>
            </a:r>
            <a:r>
              <a:rPr lang="zh-CN" altLang="en-US" dirty="0" smtClean="0"/>
              <a:t>案介绍范围为客户端和客</a:t>
            </a:r>
            <a:r>
              <a:rPr lang="zh-CN" altLang="en-US" dirty="0" smtClean="0"/>
              <a:t>服端</a:t>
            </a:r>
            <a:r>
              <a:rPr lang="zh-CN" altLang="en-US" dirty="0" smtClean="0"/>
              <a:t>。</a:t>
            </a:r>
            <a:endParaRPr lang="zh-CN" altLang="zh-CN"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0583" y="3429000"/>
            <a:ext cx="988142" cy="988142"/>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610" y="5169773"/>
            <a:ext cx="1002115" cy="1002115"/>
          </a:xfrm>
          <a:prstGeom prst="rect">
            <a:avLst/>
          </a:prstGeom>
        </p:spPr>
      </p:pic>
      <p:pic>
        <p:nvPicPr>
          <p:cNvPr id="12" name="图片 11"/>
          <p:cNvPicPr>
            <a:picLocks noChangeAspect="1"/>
          </p:cNvPicPr>
          <p:nvPr/>
        </p:nvPicPr>
        <p:blipFill>
          <a:blip r:embed="rId5"/>
          <a:stretch>
            <a:fillRect/>
          </a:stretch>
        </p:blipFill>
        <p:spPr>
          <a:xfrm>
            <a:off x="4333215" y="442154"/>
            <a:ext cx="3432345" cy="859611"/>
          </a:xfrm>
          <a:prstGeom prst="rect">
            <a:avLst/>
          </a:prstGeom>
        </p:spPr>
      </p:pic>
    </p:spTree>
    <p:extLst>
      <p:ext uri="{BB962C8B-B14F-4D97-AF65-F5344CB8AC3E}">
        <p14:creationId xmlns:p14="http://schemas.microsoft.com/office/powerpoint/2010/main" val="18273748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8" name="矩形 17"/>
          <p:cNvSpPr/>
          <p:nvPr/>
        </p:nvSpPr>
        <p:spPr>
          <a:xfrm>
            <a:off x="9521124" y="3896177"/>
            <a:ext cx="2143987" cy="637881"/>
          </a:xfrm>
          <a:prstGeom prst="rect">
            <a:avLst/>
          </a:prstGeom>
          <a:solidFill>
            <a:srgbClr val="5BB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844801" y="3880156"/>
            <a:ext cx="2150810" cy="653902"/>
          </a:xfrm>
          <a:prstGeom prst="rect">
            <a:avLst/>
          </a:prstGeom>
          <a:solidFill>
            <a:srgbClr val="5BB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300104" y="3896198"/>
            <a:ext cx="2141411" cy="643718"/>
          </a:xfrm>
          <a:prstGeom prst="rect">
            <a:avLst/>
          </a:prstGeom>
          <a:solidFill>
            <a:srgbClr val="5BB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076648" y="3890682"/>
            <a:ext cx="2142559" cy="643376"/>
          </a:xfrm>
          <a:prstGeom prst="rect">
            <a:avLst/>
          </a:prstGeom>
          <a:solidFill>
            <a:srgbClr val="5BB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54" y="2179693"/>
            <a:ext cx="2147247" cy="1706526"/>
          </a:xfrm>
          <a:prstGeom prst="rect">
            <a:avLst/>
          </a:prstGeom>
          <a:ln>
            <a:noFill/>
          </a:ln>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8417" r="4339" b="3981"/>
          <a:stretch/>
        </p:blipFill>
        <p:spPr>
          <a:xfrm>
            <a:off x="2847076" y="2179693"/>
            <a:ext cx="2147247" cy="1706526"/>
          </a:xfrm>
          <a:prstGeom prst="rect">
            <a:avLst/>
          </a:prstGeom>
          <a:ln>
            <a:noFill/>
          </a:ln>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r="6660"/>
          <a:stretch/>
        </p:blipFill>
        <p:spPr>
          <a:xfrm>
            <a:off x="5075220" y="2179692"/>
            <a:ext cx="2142699" cy="1710989"/>
          </a:xfrm>
          <a:prstGeom prst="rect">
            <a:avLst/>
          </a:prstGeom>
          <a:ln>
            <a:noFill/>
          </a:ln>
        </p:spPr>
      </p:pic>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l="27943" r="3020" b="6486"/>
          <a:stretch/>
        </p:blipFill>
        <p:spPr>
          <a:xfrm>
            <a:off x="7298816" y="2179692"/>
            <a:ext cx="2142699" cy="1716505"/>
          </a:xfrm>
          <a:prstGeom prst="rect">
            <a:avLst/>
          </a:prstGeom>
          <a:ln>
            <a:noFill/>
          </a:ln>
        </p:spPr>
      </p:pic>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l="3505" r="14905" b="10437"/>
          <a:stretch/>
        </p:blipFill>
        <p:spPr>
          <a:xfrm>
            <a:off x="9522412" y="2179672"/>
            <a:ext cx="2142699" cy="1716504"/>
          </a:xfrm>
          <a:prstGeom prst="rect">
            <a:avLst/>
          </a:prstGeom>
          <a:ln>
            <a:noFill/>
          </a:ln>
        </p:spPr>
      </p:pic>
      <p:sp>
        <p:nvSpPr>
          <p:cNvPr id="10" name="文本框 9"/>
          <p:cNvSpPr txBox="1"/>
          <p:nvPr/>
        </p:nvSpPr>
        <p:spPr>
          <a:xfrm>
            <a:off x="3325366" y="3960064"/>
            <a:ext cx="1107996" cy="369332"/>
          </a:xfrm>
          <a:prstGeom prst="rect">
            <a:avLst/>
          </a:prstGeom>
          <a:noFill/>
        </p:spPr>
        <p:txBody>
          <a:bodyPr wrap="none" rtlCol="0">
            <a:spAutoFit/>
          </a:bodyPr>
          <a:lstStyle/>
          <a:p>
            <a:r>
              <a:rPr lang="zh-CN" altLang="en-US" dirty="0" smtClean="0">
                <a:solidFill>
                  <a:srgbClr val="FCFCFC"/>
                </a:solidFill>
                <a:latin typeface="微软雅黑" panose="020B0503020204020204" pitchFamily="34" charset="-122"/>
                <a:ea typeface="微软雅黑" panose="020B0503020204020204" pitchFamily="34" charset="-122"/>
              </a:rPr>
              <a:t>商务谈判</a:t>
            </a:r>
            <a:endParaRPr lang="en-US" altLang="zh-CN" dirty="0" smtClean="0">
              <a:solidFill>
                <a:srgbClr val="FCFCFC"/>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5594100" y="3970044"/>
            <a:ext cx="1107996" cy="369332"/>
          </a:xfrm>
          <a:prstGeom prst="rect">
            <a:avLst/>
          </a:prstGeom>
          <a:noFill/>
        </p:spPr>
        <p:txBody>
          <a:bodyPr wrap="none" rtlCol="0">
            <a:spAutoFit/>
          </a:bodyPr>
          <a:lstStyle/>
          <a:p>
            <a:r>
              <a:rPr lang="zh-CN" altLang="en-US" dirty="0" smtClean="0">
                <a:solidFill>
                  <a:srgbClr val="FCFCFC"/>
                </a:solidFill>
                <a:latin typeface="微软雅黑" panose="020B0503020204020204" pitchFamily="34" charset="-122"/>
                <a:ea typeface="微软雅黑" panose="020B0503020204020204" pitchFamily="34" charset="-122"/>
              </a:rPr>
              <a:t>出境旅游</a:t>
            </a:r>
            <a:endParaRPr lang="en-US" altLang="zh-CN" dirty="0" smtClean="0">
              <a:solidFill>
                <a:srgbClr val="FCFCFC"/>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0037489" y="3960064"/>
            <a:ext cx="1107996" cy="369332"/>
          </a:xfrm>
          <a:prstGeom prst="rect">
            <a:avLst/>
          </a:prstGeom>
          <a:noFill/>
        </p:spPr>
        <p:txBody>
          <a:bodyPr wrap="none" rtlCol="0">
            <a:spAutoFit/>
          </a:bodyPr>
          <a:lstStyle/>
          <a:p>
            <a:r>
              <a:rPr lang="zh-CN" altLang="en-US" dirty="0" smtClean="0">
                <a:solidFill>
                  <a:srgbClr val="FCFCFC"/>
                </a:solidFill>
                <a:latin typeface="微软雅黑" panose="020B0503020204020204" pitchFamily="34" charset="-122"/>
                <a:ea typeface="微软雅黑" panose="020B0503020204020204" pitchFamily="34" charset="-122"/>
              </a:rPr>
              <a:t>国际展会</a:t>
            </a:r>
            <a:endParaRPr lang="en-US" altLang="zh-CN" dirty="0" smtClean="0">
              <a:solidFill>
                <a:srgbClr val="FCFCFC"/>
              </a:solidFill>
              <a:latin typeface="微软雅黑" panose="020B0503020204020204" pitchFamily="34" charset="-122"/>
              <a:ea typeface="微软雅黑" panose="020B0503020204020204" pitchFamily="34" charset="-122"/>
            </a:endParaRPr>
          </a:p>
        </p:txBody>
      </p:sp>
      <p:sp>
        <p:nvSpPr>
          <p:cNvPr id="2" name="矩形 1"/>
          <p:cNvSpPr/>
          <p:nvPr/>
        </p:nvSpPr>
        <p:spPr>
          <a:xfrm>
            <a:off x="609553" y="3880155"/>
            <a:ext cx="2147247" cy="653903"/>
          </a:xfrm>
          <a:prstGeom prst="rect">
            <a:avLst/>
          </a:prstGeom>
          <a:solidFill>
            <a:srgbClr val="5BB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129179" y="3960065"/>
            <a:ext cx="1107996" cy="369332"/>
          </a:xfrm>
          <a:prstGeom prst="rect">
            <a:avLst/>
          </a:prstGeom>
          <a:noFill/>
        </p:spPr>
        <p:txBody>
          <a:bodyPr wrap="none" rtlCol="0">
            <a:spAutoFit/>
          </a:bodyPr>
          <a:lstStyle/>
          <a:p>
            <a:r>
              <a:rPr lang="zh-CN" altLang="en-US" dirty="0" smtClean="0">
                <a:solidFill>
                  <a:srgbClr val="FCFCFC"/>
                </a:solidFill>
                <a:latin typeface="微软雅黑" panose="020B0503020204020204" pitchFamily="34" charset="-122"/>
                <a:ea typeface="微软雅黑" panose="020B0503020204020204" pitchFamily="34" charset="-122"/>
              </a:rPr>
              <a:t>餐厅点菜</a:t>
            </a:r>
            <a:endParaRPr lang="en-US" altLang="zh-CN" dirty="0" smtClean="0">
              <a:solidFill>
                <a:srgbClr val="FCFCFC"/>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7813893" y="3960064"/>
            <a:ext cx="1107996" cy="369332"/>
          </a:xfrm>
          <a:prstGeom prst="rect">
            <a:avLst/>
          </a:prstGeom>
          <a:noFill/>
        </p:spPr>
        <p:txBody>
          <a:bodyPr wrap="none" rtlCol="0">
            <a:spAutoFit/>
          </a:bodyPr>
          <a:lstStyle/>
          <a:p>
            <a:r>
              <a:rPr lang="zh-CN" altLang="en-US" dirty="0">
                <a:solidFill>
                  <a:srgbClr val="FCFCFC"/>
                </a:solidFill>
                <a:latin typeface="微软雅黑" panose="020B0503020204020204" pitchFamily="34" charset="-122"/>
                <a:ea typeface="微软雅黑" panose="020B0503020204020204" pitchFamily="34" charset="-122"/>
              </a:rPr>
              <a:t>海</a:t>
            </a:r>
            <a:r>
              <a:rPr lang="zh-CN" altLang="en-US" dirty="0" smtClean="0">
                <a:solidFill>
                  <a:srgbClr val="FCFCFC"/>
                </a:solidFill>
                <a:latin typeface="微软雅黑" panose="020B0503020204020204" pitchFamily="34" charset="-122"/>
                <a:ea typeface="微软雅黑" panose="020B0503020204020204" pitchFamily="34" charset="-122"/>
              </a:rPr>
              <a:t>淘商品</a:t>
            </a:r>
            <a:endParaRPr lang="en-US" altLang="zh-CN" dirty="0" smtClean="0">
              <a:solidFill>
                <a:srgbClr val="FCFCFC"/>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031230" y="4270154"/>
            <a:ext cx="1390124" cy="246221"/>
          </a:xfrm>
          <a:prstGeom prst="rect">
            <a:avLst/>
          </a:prstGeom>
          <a:noFill/>
        </p:spPr>
        <p:txBody>
          <a:bodyPr wrap="none" rtlCol="0">
            <a:spAutoFit/>
          </a:bodyPr>
          <a:lstStyle/>
          <a:p>
            <a:r>
              <a:rPr lang="en-US" altLang="zh-CN" sz="1000" dirty="0" smtClean="0">
                <a:solidFill>
                  <a:srgbClr val="FCFCFC"/>
                </a:solidFill>
                <a:latin typeface="微软雅黑" panose="020B0503020204020204" pitchFamily="34" charset="-122"/>
                <a:ea typeface="微软雅黑" panose="020B0503020204020204" pitchFamily="34" charset="-122"/>
              </a:rPr>
              <a:t>Restaurant &amp; Order</a:t>
            </a:r>
          </a:p>
        </p:txBody>
      </p:sp>
      <p:sp>
        <p:nvSpPr>
          <p:cNvPr id="20" name="文本框 19"/>
          <p:cNvSpPr txBox="1"/>
          <p:nvPr/>
        </p:nvSpPr>
        <p:spPr>
          <a:xfrm>
            <a:off x="3064878" y="4270154"/>
            <a:ext cx="1628972" cy="246221"/>
          </a:xfrm>
          <a:prstGeom prst="rect">
            <a:avLst/>
          </a:prstGeom>
          <a:noFill/>
        </p:spPr>
        <p:txBody>
          <a:bodyPr wrap="none" rtlCol="0">
            <a:spAutoFit/>
          </a:bodyPr>
          <a:lstStyle/>
          <a:p>
            <a:r>
              <a:rPr lang="en-US" altLang="zh-CN" sz="1000" dirty="0" smtClean="0">
                <a:solidFill>
                  <a:srgbClr val="FCFCFC"/>
                </a:solidFill>
                <a:latin typeface="微软雅黑" panose="020B0503020204020204" pitchFamily="34" charset="-122"/>
                <a:ea typeface="微软雅黑" panose="020B0503020204020204" pitchFamily="34" charset="-122"/>
              </a:rPr>
              <a:t>Business &amp; Negotiation</a:t>
            </a:r>
          </a:p>
        </p:txBody>
      </p:sp>
      <p:sp>
        <p:nvSpPr>
          <p:cNvPr id="21" name="文本框 20"/>
          <p:cNvSpPr txBox="1"/>
          <p:nvPr/>
        </p:nvSpPr>
        <p:spPr>
          <a:xfrm>
            <a:off x="5619211" y="4266000"/>
            <a:ext cx="1045479" cy="246221"/>
          </a:xfrm>
          <a:prstGeom prst="rect">
            <a:avLst/>
          </a:prstGeom>
          <a:noFill/>
        </p:spPr>
        <p:txBody>
          <a:bodyPr wrap="none" rtlCol="0">
            <a:spAutoFit/>
          </a:bodyPr>
          <a:lstStyle/>
          <a:p>
            <a:r>
              <a:rPr lang="en-US" altLang="zh-CN" sz="1000" dirty="0" smtClean="0">
                <a:solidFill>
                  <a:srgbClr val="FCFCFC"/>
                </a:solidFill>
                <a:latin typeface="微软雅黑" panose="020B0503020204020204" pitchFamily="34" charset="-122"/>
                <a:ea typeface="微软雅黑" panose="020B0503020204020204" pitchFamily="34" charset="-122"/>
              </a:rPr>
              <a:t>Travel Abroad</a:t>
            </a:r>
          </a:p>
        </p:txBody>
      </p:sp>
      <p:pic>
        <p:nvPicPr>
          <p:cNvPr id="23" name="图片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76899" y="6134286"/>
            <a:ext cx="1388212" cy="386834"/>
          </a:xfrm>
          <a:prstGeom prst="rect">
            <a:avLst/>
          </a:prstGeom>
        </p:spPr>
      </p:pic>
      <p:sp>
        <p:nvSpPr>
          <p:cNvPr id="24" name="文本框 23"/>
          <p:cNvSpPr txBox="1"/>
          <p:nvPr/>
        </p:nvSpPr>
        <p:spPr>
          <a:xfrm>
            <a:off x="7467788" y="4266000"/>
            <a:ext cx="1808508" cy="246221"/>
          </a:xfrm>
          <a:prstGeom prst="rect">
            <a:avLst/>
          </a:prstGeom>
          <a:noFill/>
        </p:spPr>
        <p:txBody>
          <a:bodyPr wrap="none" rtlCol="0">
            <a:spAutoFit/>
          </a:bodyPr>
          <a:lstStyle/>
          <a:p>
            <a:r>
              <a:rPr lang="en-US" altLang="zh-CN" sz="1000" dirty="0" smtClean="0">
                <a:solidFill>
                  <a:srgbClr val="FCFCFC"/>
                </a:solidFill>
                <a:latin typeface="微软雅黑" panose="020B0503020204020204" pitchFamily="34" charset="-122"/>
                <a:ea typeface="微软雅黑" panose="020B0503020204020204" pitchFamily="34" charset="-122"/>
              </a:rPr>
              <a:t>Online Shopping Overseas</a:t>
            </a:r>
          </a:p>
        </p:txBody>
      </p:sp>
      <p:sp>
        <p:nvSpPr>
          <p:cNvPr id="25" name="文本框 24"/>
          <p:cNvSpPr txBox="1"/>
          <p:nvPr/>
        </p:nvSpPr>
        <p:spPr>
          <a:xfrm>
            <a:off x="9920470" y="4266000"/>
            <a:ext cx="1342034" cy="246221"/>
          </a:xfrm>
          <a:prstGeom prst="rect">
            <a:avLst/>
          </a:prstGeom>
          <a:noFill/>
        </p:spPr>
        <p:txBody>
          <a:bodyPr wrap="none" rtlCol="0">
            <a:spAutoFit/>
          </a:bodyPr>
          <a:lstStyle/>
          <a:p>
            <a:r>
              <a:rPr lang="en-US" altLang="zh-CN" sz="1000" dirty="0" smtClean="0">
                <a:solidFill>
                  <a:srgbClr val="FCFCFC"/>
                </a:solidFill>
                <a:latin typeface="微软雅黑" panose="020B0503020204020204" pitchFamily="34" charset="-122"/>
                <a:ea typeface="微软雅黑" panose="020B0503020204020204" pitchFamily="34" charset="-122"/>
              </a:rPr>
              <a:t>International EXPO</a:t>
            </a:r>
          </a:p>
        </p:txBody>
      </p:sp>
      <p:pic>
        <p:nvPicPr>
          <p:cNvPr id="3" name="图片 2"/>
          <p:cNvPicPr>
            <a:picLocks noChangeAspect="1"/>
          </p:cNvPicPr>
          <p:nvPr/>
        </p:nvPicPr>
        <p:blipFill>
          <a:blip r:embed="rId8"/>
          <a:stretch>
            <a:fillRect/>
          </a:stretch>
        </p:blipFill>
        <p:spPr>
          <a:xfrm>
            <a:off x="4379827" y="672242"/>
            <a:ext cx="3432345" cy="859611"/>
          </a:xfrm>
          <a:prstGeom prst="rect">
            <a:avLst/>
          </a:prstGeom>
        </p:spPr>
      </p:pic>
    </p:spTree>
    <p:extLst>
      <p:ext uri="{BB962C8B-B14F-4D97-AF65-F5344CB8AC3E}">
        <p14:creationId xmlns:p14="http://schemas.microsoft.com/office/powerpoint/2010/main" val="31145596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椭圆 4"/>
          <p:cNvSpPr/>
          <p:nvPr/>
        </p:nvSpPr>
        <p:spPr>
          <a:xfrm>
            <a:off x="1219195" y="1378859"/>
            <a:ext cx="870858" cy="870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305810" y="1393373"/>
            <a:ext cx="697627" cy="707886"/>
          </a:xfrm>
          <a:prstGeom prst="rect">
            <a:avLst/>
          </a:prstGeom>
          <a:noFill/>
        </p:spPr>
        <p:txBody>
          <a:bodyPr wrap="none" rtlCol="0">
            <a:spAutoFit/>
          </a:bodyPr>
          <a:lstStyle/>
          <a:p>
            <a:r>
              <a:rPr lang="zh-CN" altLang="en-US" sz="4000" dirty="0" smtClean="0">
                <a:solidFill>
                  <a:schemeClr val="bg1"/>
                </a:solidFill>
                <a:latin typeface="微软雅黑" panose="020B0503020204020204" pitchFamily="34" charset="-122"/>
                <a:ea typeface="微软雅黑" panose="020B0503020204020204" pitchFamily="34" charset="-122"/>
              </a:rPr>
              <a:t>全</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330112" y="1629622"/>
            <a:ext cx="8392041" cy="400110"/>
          </a:xfrm>
          <a:prstGeom prst="rect">
            <a:avLst/>
          </a:prstGeom>
          <a:noFill/>
        </p:spPr>
        <p:txBody>
          <a:bodyPr wrap="none" rtlCol="0">
            <a:spAutoFit/>
          </a:bodyPr>
          <a:lstStyle/>
          <a:p>
            <a:r>
              <a:rPr lang="zh-CN" altLang="en-US" sz="2000" dirty="0" smtClean="0">
                <a:solidFill>
                  <a:schemeClr val="bg2">
                    <a:lumMod val="75000"/>
                  </a:schemeClr>
                </a:solidFill>
                <a:latin typeface="微软雅黑" panose="020B0503020204020204" pitchFamily="34" charset="-122"/>
                <a:ea typeface="微软雅黑" panose="020B0503020204020204" pitchFamily="34" charset="-122"/>
              </a:rPr>
              <a:t>目前国内支持中文与东盟七国语言词典翻译和人工翻译最全的互联网产品</a:t>
            </a:r>
            <a:endParaRPr lang="en-US" altLang="zh-CN" sz="2000" dirty="0" smtClean="0">
              <a:solidFill>
                <a:schemeClr val="bg2">
                  <a:lumMod val="75000"/>
                </a:schemeClr>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219191" y="2703613"/>
            <a:ext cx="870858" cy="870858"/>
            <a:chOff x="986971" y="3060543"/>
            <a:chExt cx="870858" cy="870858"/>
          </a:xfrm>
        </p:grpSpPr>
        <p:sp>
          <p:nvSpPr>
            <p:cNvPr id="8" name="椭圆 7"/>
            <p:cNvSpPr/>
            <p:nvPr/>
          </p:nvSpPr>
          <p:spPr>
            <a:xfrm>
              <a:off x="986971" y="3060543"/>
              <a:ext cx="870858" cy="870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073585" y="3142029"/>
              <a:ext cx="697627" cy="707886"/>
            </a:xfrm>
            <a:prstGeom prst="rect">
              <a:avLst/>
            </a:prstGeom>
            <a:noFill/>
          </p:spPr>
          <p:txBody>
            <a:bodyPr wrap="non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多</a:t>
              </a:r>
            </a:p>
          </p:txBody>
        </p:sp>
      </p:grpSp>
      <p:sp>
        <p:nvSpPr>
          <p:cNvPr id="10" name="文本框 9"/>
          <p:cNvSpPr txBox="1"/>
          <p:nvPr/>
        </p:nvSpPr>
        <p:spPr>
          <a:xfrm>
            <a:off x="2330109" y="2938987"/>
            <a:ext cx="9161482" cy="400110"/>
          </a:xfrm>
          <a:prstGeom prst="rect">
            <a:avLst/>
          </a:prstGeom>
          <a:noFill/>
        </p:spPr>
        <p:txBody>
          <a:bodyPr wrap="none" rtlCol="0">
            <a:spAutoFit/>
          </a:bodyPr>
          <a:lstStyle/>
          <a:p>
            <a:r>
              <a:rPr lang="zh-CN" altLang="en-US" sz="2000" dirty="0" smtClean="0">
                <a:solidFill>
                  <a:schemeClr val="bg2">
                    <a:lumMod val="75000"/>
                  </a:schemeClr>
                </a:solidFill>
                <a:latin typeface="微软雅黑" panose="020B0503020204020204" pitchFamily="34" charset="-122"/>
                <a:ea typeface="微软雅黑" panose="020B0503020204020204" pitchFamily="34" charset="-122"/>
              </a:rPr>
              <a:t>除了支持文字的词典翻译和人工翻译以外，还支持语音人工翻译和图片人工翻译</a:t>
            </a:r>
            <a:endParaRPr lang="en-US" altLang="zh-CN" sz="2000" dirty="0" smtClean="0">
              <a:solidFill>
                <a:schemeClr val="bg2">
                  <a:lumMod val="75000"/>
                </a:schemeClr>
              </a:solidFill>
              <a:latin typeface="微软雅黑" panose="020B0503020204020204" pitchFamily="34" charset="-122"/>
              <a:ea typeface="微软雅黑" panose="020B0503020204020204" pitchFamily="34" charset="-122"/>
            </a:endParaRPr>
          </a:p>
        </p:txBody>
      </p:sp>
      <p:sp>
        <p:nvSpPr>
          <p:cNvPr id="11" name="椭圆 10"/>
          <p:cNvSpPr/>
          <p:nvPr/>
        </p:nvSpPr>
        <p:spPr>
          <a:xfrm>
            <a:off x="1219195" y="4016515"/>
            <a:ext cx="870858" cy="870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305809" y="4098001"/>
            <a:ext cx="697627" cy="707886"/>
          </a:xfrm>
          <a:prstGeom prst="rect">
            <a:avLst/>
          </a:prstGeom>
          <a:noFill/>
        </p:spPr>
        <p:txBody>
          <a:bodyPr wrap="none" rtlCol="0">
            <a:spAutoFit/>
          </a:bodyPr>
          <a:lstStyle/>
          <a:p>
            <a:r>
              <a:rPr lang="zh-CN" altLang="en-US" sz="4000" dirty="0" smtClean="0">
                <a:solidFill>
                  <a:schemeClr val="bg1"/>
                </a:solidFill>
                <a:latin typeface="微软雅黑" panose="020B0503020204020204" pitchFamily="34" charset="-122"/>
                <a:ea typeface="微软雅黑" panose="020B0503020204020204" pitchFamily="34" charset="-122"/>
              </a:rPr>
              <a:t>新</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330111" y="4251889"/>
            <a:ext cx="5314275" cy="400110"/>
          </a:xfrm>
          <a:prstGeom prst="rect">
            <a:avLst/>
          </a:prstGeom>
          <a:noFill/>
        </p:spPr>
        <p:txBody>
          <a:bodyPr wrap="none" rtlCol="0">
            <a:spAutoFit/>
          </a:bodyPr>
          <a:lstStyle/>
          <a:p>
            <a:r>
              <a:rPr lang="zh-CN" altLang="en-US" sz="2000" dirty="0" smtClean="0">
                <a:solidFill>
                  <a:schemeClr val="bg2">
                    <a:lumMod val="75000"/>
                  </a:schemeClr>
                </a:solidFill>
                <a:latin typeface="微软雅黑" panose="020B0503020204020204" pitchFamily="34" charset="-122"/>
                <a:ea typeface="微软雅黑" panose="020B0503020204020204" pitchFamily="34" charset="-122"/>
              </a:rPr>
              <a:t>采用行业创新的东盟语言统计方法和计费方式</a:t>
            </a:r>
            <a:endParaRPr lang="en-US" altLang="zh-CN" sz="2000" dirty="0" smtClean="0">
              <a:solidFill>
                <a:schemeClr val="bg2">
                  <a:lumMod val="75000"/>
                </a:schemeClr>
              </a:solidFill>
              <a:latin typeface="微软雅黑" panose="020B0503020204020204" pitchFamily="34" charset="-122"/>
              <a:ea typeface="微软雅黑" panose="020B0503020204020204" pitchFamily="34" charset="-122"/>
            </a:endParaRPr>
          </a:p>
        </p:txBody>
      </p:sp>
      <p:sp>
        <p:nvSpPr>
          <p:cNvPr id="15" name="椭圆 14"/>
          <p:cNvSpPr/>
          <p:nvPr/>
        </p:nvSpPr>
        <p:spPr>
          <a:xfrm>
            <a:off x="1219193" y="5329417"/>
            <a:ext cx="870858" cy="8708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1305807" y="5410903"/>
            <a:ext cx="697627" cy="707886"/>
          </a:xfrm>
          <a:prstGeom prst="rect">
            <a:avLst/>
          </a:prstGeom>
          <a:noFill/>
        </p:spPr>
        <p:txBody>
          <a:bodyPr wrap="none" rtlCol="0">
            <a:spAutoFit/>
          </a:bodyPr>
          <a:lstStyle/>
          <a:p>
            <a:r>
              <a:rPr lang="zh-CN" altLang="en-US" sz="4000" dirty="0" smtClean="0">
                <a:solidFill>
                  <a:schemeClr val="bg1"/>
                </a:solidFill>
                <a:latin typeface="微软雅黑" panose="020B0503020204020204" pitchFamily="34" charset="-122"/>
                <a:ea typeface="微软雅黑" panose="020B0503020204020204" pitchFamily="34" charset="-122"/>
              </a:rPr>
              <a:t>快</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2330109" y="5564791"/>
            <a:ext cx="5057795" cy="400110"/>
          </a:xfrm>
          <a:prstGeom prst="rect">
            <a:avLst/>
          </a:prstGeom>
          <a:noFill/>
        </p:spPr>
        <p:txBody>
          <a:bodyPr wrap="none" rtlCol="0">
            <a:spAutoFit/>
          </a:bodyPr>
          <a:lstStyle/>
          <a:p>
            <a:r>
              <a:rPr lang="zh-CN" altLang="en-US" sz="2000" dirty="0" smtClean="0">
                <a:solidFill>
                  <a:schemeClr val="bg2">
                    <a:lumMod val="75000"/>
                  </a:schemeClr>
                </a:solidFill>
                <a:latin typeface="微软雅黑" panose="020B0503020204020204" pitchFamily="34" charset="-122"/>
                <a:ea typeface="微软雅黑" panose="020B0503020204020204" pitchFamily="34" charset="-122"/>
              </a:rPr>
              <a:t>译员在线一对一同步翻译文字、语音和图片</a:t>
            </a:r>
            <a:endParaRPr lang="en-US" altLang="zh-CN" sz="2000" dirty="0" smtClean="0">
              <a:solidFill>
                <a:schemeClr val="bg2">
                  <a:lumMod val="75000"/>
                </a:schemeClr>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76899" y="6134286"/>
            <a:ext cx="1388212" cy="386834"/>
          </a:xfrm>
          <a:prstGeom prst="rect">
            <a:avLst/>
          </a:prstGeom>
        </p:spPr>
      </p:pic>
      <p:pic>
        <p:nvPicPr>
          <p:cNvPr id="2" name="图片 1"/>
          <p:cNvPicPr>
            <a:picLocks noChangeAspect="1"/>
          </p:cNvPicPr>
          <p:nvPr/>
        </p:nvPicPr>
        <p:blipFill>
          <a:blip r:embed="rId3"/>
          <a:stretch>
            <a:fillRect/>
          </a:stretch>
        </p:blipFill>
        <p:spPr>
          <a:xfrm>
            <a:off x="4379827" y="519248"/>
            <a:ext cx="3432345" cy="859611"/>
          </a:xfrm>
          <a:prstGeom prst="rect">
            <a:avLst/>
          </a:prstGeom>
        </p:spPr>
      </p:pic>
    </p:spTree>
    <p:extLst>
      <p:ext uri="{BB962C8B-B14F-4D97-AF65-F5344CB8AC3E}">
        <p14:creationId xmlns:p14="http://schemas.microsoft.com/office/powerpoint/2010/main" val="30080576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文本框 4"/>
          <p:cNvSpPr txBox="1"/>
          <p:nvPr/>
        </p:nvSpPr>
        <p:spPr>
          <a:xfrm>
            <a:off x="4571286" y="922023"/>
            <a:ext cx="2723823" cy="369332"/>
          </a:xfrm>
          <a:prstGeom prst="rect">
            <a:avLst/>
          </a:prstGeom>
          <a:noFill/>
        </p:spPr>
        <p:txBody>
          <a:bodyPr wrap="none" rtlCol="0">
            <a:spAutoFit/>
          </a:bodyPr>
          <a:lstStyle/>
          <a:p>
            <a:r>
              <a:rPr lang="zh-CN" altLang="en-US" dirty="0">
                <a:solidFill>
                  <a:schemeClr val="bg2">
                    <a:lumMod val="75000"/>
                  </a:schemeClr>
                </a:solidFill>
                <a:latin typeface="微软雅黑" panose="020B0503020204020204" pitchFamily="34" charset="-122"/>
                <a:ea typeface="微软雅黑" panose="020B0503020204020204" pitchFamily="34" charset="-122"/>
              </a:rPr>
              <a:t>求翻译、词典、在线</a:t>
            </a:r>
            <a:r>
              <a:rPr lang="zh-CN" altLang="en-US" dirty="0" smtClean="0">
                <a:solidFill>
                  <a:schemeClr val="bg2">
                    <a:lumMod val="75000"/>
                  </a:schemeClr>
                </a:solidFill>
                <a:latin typeface="微软雅黑" panose="020B0503020204020204" pitchFamily="34" charset="-122"/>
                <a:ea typeface="微软雅黑" panose="020B0503020204020204" pitchFamily="34" charset="-122"/>
              </a:rPr>
              <a:t>陪翻</a:t>
            </a:r>
            <a:endParaRPr lang="zh-CN" altLang="en-US" dirty="0">
              <a:solidFill>
                <a:schemeClr val="bg2">
                  <a:lumMod val="7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288" y="1506798"/>
            <a:ext cx="2407028" cy="4415638"/>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7799" y="1506798"/>
            <a:ext cx="2582977" cy="4533055"/>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8902" y="1506797"/>
            <a:ext cx="2588624" cy="4542965"/>
          </a:xfrm>
          <a:prstGeom prst="rect">
            <a:avLst/>
          </a:prstGeom>
        </p:spPr>
      </p:pic>
      <p:grpSp>
        <p:nvGrpSpPr>
          <p:cNvPr id="18" name="组合 17"/>
          <p:cNvGrpSpPr/>
          <p:nvPr/>
        </p:nvGrpSpPr>
        <p:grpSpPr>
          <a:xfrm>
            <a:off x="2188766" y="5197761"/>
            <a:ext cx="699810" cy="699810"/>
            <a:chOff x="2022452" y="5747882"/>
            <a:chExt cx="699810" cy="699810"/>
          </a:xfrm>
        </p:grpSpPr>
        <p:sp>
          <p:nvSpPr>
            <p:cNvPr id="8" name="椭圆 7"/>
            <p:cNvSpPr/>
            <p:nvPr/>
          </p:nvSpPr>
          <p:spPr>
            <a:xfrm>
              <a:off x="2022452" y="5747882"/>
              <a:ext cx="699810" cy="699810"/>
            </a:xfrm>
            <a:prstGeom prst="ellipse">
              <a:avLst/>
            </a:prstGeom>
            <a:solidFill>
              <a:srgbClr val="009CE2"/>
            </a:solidFill>
            <a:ln>
              <a:noFill/>
            </a:ln>
            <a:effectLst>
              <a:reflection blurRad="101600" stA="34000" endPos="43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7429" y="5864378"/>
              <a:ext cx="466540" cy="466540"/>
            </a:xfrm>
            <a:prstGeom prst="rect">
              <a:avLst/>
            </a:prstGeom>
          </p:spPr>
        </p:pic>
      </p:grpSp>
      <p:grpSp>
        <p:nvGrpSpPr>
          <p:cNvPr id="16" name="组合 15"/>
          <p:cNvGrpSpPr/>
          <p:nvPr/>
        </p:nvGrpSpPr>
        <p:grpSpPr>
          <a:xfrm>
            <a:off x="5424897" y="5197761"/>
            <a:ext cx="699810" cy="699810"/>
            <a:chOff x="5544744" y="5747882"/>
            <a:chExt cx="699810" cy="699810"/>
          </a:xfrm>
        </p:grpSpPr>
        <p:sp>
          <p:nvSpPr>
            <p:cNvPr id="12" name="椭圆 11"/>
            <p:cNvSpPr/>
            <p:nvPr/>
          </p:nvSpPr>
          <p:spPr>
            <a:xfrm>
              <a:off x="5544744" y="5747882"/>
              <a:ext cx="699810" cy="699810"/>
            </a:xfrm>
            <a:prstGeom prst="ellipse">
              <a:avLst/>
            </a:prstGeom>
            <a:solidFill>
              <a:srgbClr val="009CE2"/>
            </a:solidFill>
            <a:ln>
              <a:noFill/>
            </a:ln>
            <a:effectLst>
              <a:reflection blurRad="101600" stA="34000" endPos="43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1379" y="5864378"/>
              <a:ext cx="466540" cy="466540"/>
            </a:xfrm>
            <a:prstGeom prst="rect">
              <a:avLst/>
            </a:prstGeom>
          </p:spPr>
        </p:pic>
      </p:grpSp>
      <p:grpSp>
        <p:nvGrpSpPr>
          <p:cNvPr id="17" name="组合 16"/>
          <p:cNvGrpSpPr/>
          <p:nvPr/>
        </p:nvGrpSpPr>
        <p:grpSpPr>
          <a:xfrm>
            <a:off x="8829382" y="5165875"/>
            <a:ext cx="699810" cy="699810"/>
            <a:chOff x="9005316" y="5747882"/>
            <a:chExt cx="699810" cy="699810"/>
          </a:xfrm>
        </p:grpSpPr>
        <p:sp>
          <p:nvSpPr>
            <p:cNvPr id="15" name="椭圆 14"/>
            <p:cNvSpPr/>
            <p:nvPr/>
          </p:nvSpPr>
          <p:spPr>
            <a:xfrm>
              <a:off x="9005316" y="5747882"/>
              <a:ext cx="699810" cy="699810"/>
            </a:xfrm>
            <a:prstGeom prst="ellipse">
              <a:avLst/>
            </a:prstGeom>
            <a:solidFill>
              <a:srgbClr val="009CE2"/>
            </a:solidFill>
            <a:ln>
              <a:noFill/>
            </a:ln>
            <a:effectLst>
              <a:reflection blurRad="101600" stA="34000" endPos="43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97497" y="5864378"/>
              <a:ext cx="515448" cy="515448"/>
            </a:xfrm>
            <a:prstGeom prst="rect">
              <a:avLst/>
            </a:prstGeom>
          </p:spPr>
        </p:pic>
      </p:grpSp>
      <p:pic>
        <p:nvPicPr>
          <p:cNvPr id="19" name="图片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276899" y="6134286"/>
            <a:ext cx="1388212" cy="386834"/>
          </a:xfrm>
          <a:prstGeom prst="rect">
            <a:avLst/>
          </a:prstGeom>
        </p:spPr>
      </p:pic>
      <p:pic>
        <p:nvPicPr>
          <p:cNvPr id="9" name="图片 8"/>
          <p:cNvPicPr>
            <a:picLocks noChangeAspect="1"/>
          </p:cNvPicPr>
          <p:nvPr/>
        </p:nvPicPr>
        <p:blipFill>
          <a:blip r:embed="rId9"/>
          <a:stretch>
            <a:fillRect/>
          </a:stretch>
        </p:blipFill>
        <p:spPr>
          <a:xfrm>
            <a:off x="3962215" y="247078"/>
            <a:ext cx="4267570" cy="859611"/>
          </a:xfrm>
          <a:prstGeom prst="rect">
            <a:avLst/>
          </a:prstGeom>
        </p:spPr>
      </p:pic>
    </p:spTree>
    <p:extLst>
      <p:ext uri="{BB962C8B-B14F-4D97-AF65-F5344CB8AC3E}">
        <p14:creationId xmlns:p14="http://schemas.microsoft.com/office/powerpoint/2010/main" val="40397594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918117" y="2490814"/>
            <a:ext cx="3416320" cy="646331"/>
          </a:xfrm>
          <a:prstGeom prst="rect">
            <a:avLst/>
          </a:prstGeom>
          <a:noFill/>
        </p:spPr>
        <p:txBody>
          <a:bodyPr wrap="none" rtlCol="0">
            <a:spAutoFit/>
          </a:bodyPr>
          <a:lstStyle/>
          <a:p>
            <a:r>
              <a:rPr lang="zh-CN" altLang="en-US" dirty="0" smtClean="0">
                <a:solidFill>
                  <a:schemeClr val="bg2">
                    <a:lumMod val="75000"/>
                  </a:schemeClr>
                </a:solidFill>
                <a:latin typeface="微软雅黑" panose="020B0503020204020204" pitchFamily="34" charset="-122"/>
                <a:ea typeface="微软雅黑" panose="020B0503020204020204" pitchFamily="34" charset="-122"/>
              </a:rPr>
              <a:t>柬埔寨语、印尼语、老挝语、</a:t>
            </a:r>
            <a:endParaRPr lang="en-US" altLang="zh-CN" dirty="0" smtClean="0">
              <a:solidFill>
                <a:schemeClr val="bg2">
                  <a:lumMod val="75000"/>
                </a:schemeClr>
              </a:solidFill>
              <a:latin typeface="微软雅黑" panose="020B0503020204020204" pitchFamily="34" charset="-122"/>
              <a:ea typeface="微软雅黑" panose="020B0503020204020204" pitchFamily="34" charset="-122"/>
            </a:endParaRPr>
          </a:p>
          <a:p>
            <a:r>
              <a:rPr lang="zh-CN" altLang="en-US" dirty="0" smtClean="0">
                <a:solidFill>
                  <a:schemeClr val="bg2">
                    <a:lumMod val="75000"/>
                  </a:schemeClr>
                </a:solidFill>
                <a:latin typeface="微软雅黑" panose="020B0503020204020204" pitchFamily="34" charset="-122"/>
                <a:ea typeface="微软雅黑" panose="020B0503020204020204" pitchFamily="34" charset="-122"/>
              </a:rPr>
              <a:t>马来语、缅甸语、泰语、越南语</a:t>
            </a:r>
            <a:endParaRPr lang="zh-CN" altLang="en-US" dirty="0">
              <a:solidFill>
                <a:schemeClr val="bg2">
                  <a:lumMod val="7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168" y="2350899"/>
            <a:ext cx="2882906" cy="5772494"/>
          </a:xfrm>
          <a:prstGeom prst="rect">
            <a:avLst/>
          </a:prstGeom>
        </p:spPr>
      </p:pic>
      <p:sp>
        <p:nvSpPr>
          <p:cNvPr id="5" name="文本框 4"/>
          <p:cNvSpPr txBox="1"/>
          <p:nvPr/>
        </p:nvSpPr>
        <p:spPr>
          <a:xfrm>
            <a:off x="968935" y="1116994"/>
            <a:ext cx="750526" cy="523220"/>
          </a:xfrm>
          <a:prstGeom prst="rect">
            <a:avLst/>
          </a:prstGeom>
          <a:noFill/>
        </p:spPr>
        <p:txBody>
          <a:bodyPr wrap="none" rtlCol="0">
            <a:spAutoFit/>
          </a:bodyPr>
          <a:lstStyle/>
          <a:p>
            <a:r>
              <a:rPr lang="th-TH" altLang="zh-CN" sz="2800" dirty="0">
                <a:solidFill>
                  <a:schemeClr val="bg2">
                    <a:lumMod val="50000"/>
                  </a:schemeClr>
                </a:solidFill>
              </a:rPr>
              <a:t>สวัสดี</a:t>
            </a:r>
            <a:endParaRPr lang="zh-CN" altLang="en-US" sz="2800" dirty="0">
              <a:solidFill>
                <a:schemeClr val="bg2">
                  <a:lumMod val="50000"/>
                </a:schemeClr>
              </a:solidFill>
            </a:endParaRPr>
          </a:p>
        </p:txBody>
      </p:sp>
      <p:sp>
        <p:nvSpPr>
          <p:cNvPr id="7" name="文本框 6"/>
          <p:cNvSpPr txBox="1"/>
          <p:nvPr/>
        </p:nvSpPr>
        <p:spPr>
          <a:xfrm>
            <a:off x="2516255" y="336240"/>
            <a:ext cx="987771" cy="523220"/>
          </a:xfrm>
          <a:prstGeom prst="rect">
            <a:avLst/>
          </a:prstGeom>
          <a:noFill/>
        </p:spPr>
        <p:txBody>
          <a:bodyPr wrap="none" rtlCol="0">
            <a:spAutoFit/>
          </a:bodyPr>
          <a:lstStyle>
            <a:defPPr>
              <a:defRPr lang="zh-CN"/>
            </a:defPPr>
            <a:lvl1pPr>
              <a:defRPr sz="3200">
                <a:solidFill>
                  <a:schemeClr val="bg2">
                    <a:lumMod val="50000"/>
                  </a:schemeClr>
                </a:solidFill>
              </a:defRPr>
            </a:lvl1pPr>
          </a:lstStyle>
          <a:p>
            <a:r>
              <a:rPr lang="th-TH" altLang="zh-CN" sz="2800" dirty="0"/>
              <a:t>ขอบคุณ</a:t>
            </a:r>
            <a:endParaRPr lang="zh-CN" altLang="en-US" sz="2800" dirty="0"/>
          </a:p>
        </p:txBody>
      </p:sp>
      <p:sp>
        <p:nvSpPr>
          <p:cNvPr id="9" name="文本框 8"/>
          <p:cNvSpPr txBox="1"/>
          <p:nvPr/>
        </p:nvSpPr>
        <p:spPr>
          <a:xfrm>
            <a:off x="1704070" y="1912651"/>
            <a:ext cx="1016625" cy="369332"/>
          </a:xfrm>
          <a:prstGeom prst="rect">
            <a:avLst/>
          </a:prstGeom>
          <a:noFill/>
        </p:spPr>
        <p:txBody>
          <a:bodyPr wrap="none" rtlCol="0">
            <a:spAutoFit/>
          </a:bodyPr>
          <a:lstStyle/>
          <a:p>
            <a:r>
              <a:rPr lang="en-US" altLang="zh-CN" dirty="0" err="1">
                <a:solidFill>
                  <a:schemeClr val="bg2">
                    <a:lumMod val="50000"/>
                  </a:schemeClr>
                </a:solidFill>
              </a:rPr>
              <a:t>xin</a:t>
            </a:r>
            <a:r>
              <a:rPr lang="en-US" altLang="zh-CN" dirty="0">
                <a:solidFill>
                  <a:schemeClr val="bg2">
                    <a:lumMod val="50000"/>
                  </a:schemeClr>
                </a:solidFill>
              </a:rPr>
              <a:t> </a:t>
            </a:r>
            <a:r>
              <a:rPr lang="en-US" altLang="zh-CN" dirty="0" err="1" smtClean="0">
                <a:solidFill>
                  <a:schemeClr val="bg2">
                    <a:lumMod val="50000"/>
                  </a:schemeClr>
                </a:solidFill>
              </a:rPr>
              <a:t>chào</a:t>
            </a:r>
            <a:r>
              <a:rPr lang="en-US" altLang="zh-CN" dirty="0" smtClean="0">
                <a:solidFill>
                  <a:schemeClr val="bg2">
                    <a:lumMod val="50000"/>
                  </a:schemeClr>
                </a:solidFill>
              </a:rPr>
              <a:t> </a:t>
            </a:r>
            <a:endParaRPr lang="en-US" altLang="zh-CN" dirty="0">
              <a:solidFill>
                <a:schemeClr val="bg2">
                  <a:lumMod val="50000"/>
                </a:schemeClr>
              </a:solidFill>
            </a:endParaRPr>
          </a:p>
        </p:txBody>
      </p:sp>
      <p:sp>
        <p:nvSpPr>
          <p:cNvPr id="10" name="文本框 9"/>
          <p:cNvSpPr txBox="1"/>
          <p:nvPr/>
        </p:nvSpPr>
        <p:spPr>
          <a:xfrm>
            <a:off x="4404967" y="1254707"/>
            <a:ext cx="878767" cy="338554"/>
          </a:xfrm>
          <a:prstGeom prst="rect">
            <a:avLst/>
          </a:prstGeom>
          <a:noFill/>
        </p:spPr>
        <p:txBody>
          <a:bodyPr wrap="none" rtlCol="0">
            <a:spAutoFit/>
          </a:bodyPr>
          <a:lstStyle/>
          <a:p>
            <a:r>
              <a:rPr lang="vi-VN" altLang="zh-CN" sz="1600" dirty="0">
                <a:solidFill>
                  <a:schemeClr val="bg2">
                    <a:lumMod val="50000"/>
                  </a:schemeClr>
                </a:solidFill>
              </a:rPr>
              <a:t>cảm </a:t>
            </a:r>
            <a:r>
              <a:rPr lang="vi-VN" altLang="zh-CN" sz="1600" dirty="0" smtClean="0">
                <a:solidFill>
                  <a:schemeClr val="bg2">
                    <a:lumMod val="50000"/>
                  </a:schemeClr>
                </a:solidFill>
              </a:rPr>
              <a:t>ơn</a:t>
            </a:r>
            <a:endParaRPr lang="zh-CN" altLang="en-US" sz="1600" dirty="0">
              <a:solidFill>
                <a:schemeClr val="bg2">
                  <a:lumMod val="50000"/>
                </a:schemeClr>
              </a:solidFill>
            </a:endParaRPr>
          </a:p>
        </p:txBody>
      </p:sp>
      <p:sp>
        <p:nvSpPr>
          <p:cNvPr id="12" name="文本框 11"/>
          <p:cNvSpPr txBox="1"/>
          <p:nvPr/>
        </p:nvSpPr>
        <p:spPr>
          <a:xfrm>
            <a:off x="3485192" y="731487"/>
            <a:ext cx="1292341" cy="523220"/>
          </a:xfrm>
          <a:prstGeom prst="rect">
            <a:avLst/>
          </a:prstGeom>
          <a:noFill/>
        </p:spPr>
        <p:txBody>
          <a:bodyPr wrap="none" rtlCol="0">
            <a:spAutoFit/>
          </a:bodyPr>
          <a:lstStyle/>
          <a:p>
            <a:r>
              <a:rPr lang="km-KH" altLang="zh-CN" sz="2800" dirty="0">
                <a:solidFill>
                  <a:schemeClr val="bg2">
                    <a:lumMod val="50000"/>
                  </a:schemeClr>
                </a:solidFill>
              </a:rPr>
              <a:t>ជំរាបសួរ/សួរស្តី</a:t>
            </a:r>
            <a:endParaRPr lang="zh-CN" altLang="en-US" sz="2800" dirty="0">
              <a:solidFill>
                <a:schemeClr val="bg2">
                  <a:lumMod val="50000"/>
                </a:schemeClr>
              </a:solidFill>
            </a:endParaRPr>
          </a:p>
        </p:txBody>
      </p:sp>
      <p:sp>
        <p:nvSpPr>
          <p:cNvPr id="13" name="文本框 12"/>
          <p:cNvSpPr txBox="1"/>
          <p:nvPr/>
        </p:nvSpPr>
        <p:spPr>
          <a:xfrm>
            <a:off x="4001527" y="1554220"/>
            <a:ext cx="797961" cy="523220"/>
          </a:xfrm>
          <a:prstGeom prst="rect">
            <a:avLst/>
          </a:prstGeom>
          <a:noFill/>
        </p:spPr>
        <p:txBody>
          <a:bodyPr wrap="square" rtlCol="0">
            <a:spAutoFit/>
          </a:bodyPr>
          <a:lstStyle/>
          <a:p>
            <a:r>
              <a:rPr lang="km-KH" altLang="zh-CN" sz="2800" dirty="0">
                <a:solidFill>
                  <a:schemeClr val="bg2">
                    <a:lumMod val="50000"/>
                  </a:schemeClr>
                </a:solidFill>
              </a:rPr>
              <a:t>អរគុណ</a:t>
            </a:r>
            <a:endParaRPr lang="zh-CN" altLang="en-US" sz="2800" dirty="0">
              <a:solidFill>
                <a:schemeClr val="bg2">
                  <a:lumMod val="50000"/>
                </a:schemeClr>
              </a:solidFill>
            </a:endParaRPr>
          </a:p>
        </p:txBody>
      </p:sp>
      <p:sp>
        <p:nvSpPr>
          <p:cNvPr id="14" name="文本框 13"/>
          <p:cNvSpPr txBox="1"/>
          <p:nvPr/>
        </p:nvSpPr>
        <p:spPr>
          <a:xfrm>
            <a:off x="5283734" y="1989481"/>
            <a:ext cx="1156920" cy="369332"/>
          </a:xfrm>
          <a:prstGeom prst="rect">
            <a:avLst/>
          </a:prstGeom>
          <a:noFill/>
        </p:spPr>
        <p:txBody>
          <a:bodyPr wrap="none" rtlCol="0">
            <a:spAutoFit/>
          </a:bodyPr>
          <a:lstStyle/>
          <a:p>
            <a:r>
              <a:rPr lang="en-US" altLang="zh-CN" dirty="0" err="1">
                <a:solidFill>
                  <a:schemeClr val="bg2">
                    <a:lumMod val="50000"/>
                  </a:schemeClr>
                </a:solidFill>
              </a:rPr>
              <a:t>apa</a:t>
            </a:r>
            <a:r>
              <a:rPr lang="en-US" altLang="zh-CN" dirty="0">
                <a:solidFill>
                  <a:schemeClr val="bg2">
                    <a:lumMod val="50000"/>
                  </a:schemeClr>
                </a:solidFill>
              </a:rPr>
              <a:t> </a:t>
            </a:r>
            <a:r>
              <a:rPr lang="en-US" altLang="zh-CN" dirty="0" err="1">
                <a:solidFill>
                  <a:schemeClr val="bg2">
                    <a:lumMod val="50000"/>
                  </a:schemeClr>
                </a:solidFill>
              </a:rPr>
              <a:t>kabar</a:t>
            </a:r>
            <a:r>
              <a:rPr lang="en-US" altLang="zh-CN" dirty="0">
                <a:solidFill>
                  <a:schemeClr val="bg2">
                    <a:lumMod val="50000"/>
                  </a:schemeClr>
                </a:solidFill>
              </a:rPr>
              <a:t> </a:t>
            </a:r>
          </a:p>
        </p:txBody>
      </p:sp>
      <p:sp>
        <p:nvSpPr>
          <p:cNvPr id="15" name="文本框 14"/>
          <p:cNvSpPr txBox="1"/>
          <p:nvPr/>
        </p:nvSpPr>
        <p:spPr>
          <a:xfrm>
            <a:off x="1546122" y="757401"/>
            <a:ext cx="1277850" cy="369332"/>
          </a:xfrm>
          <a:prstGeom prst="rect">
            <a:avLst/>
          </a:prstGeom>
          <a:noFill/>
        </p:spPr>
        <p:txBody>
          <a:bodyPr wrap="none" rtlCol="0">
            <a:spAutoFit/>
          </a:bodyPr>
          <a:lstStyle/>
          <a:p>
            <a:r>
              <a:rPr lang="en-US" altLang="zh-CN" dirty="0" err="1">
                <a:solidFill>
                  <a:schemeClr val="bg2">
                    <a:lumMod val="50000"/>
                  </a:schemeClr>
                </a:solidFill>
              </a:rPr>
              <a:t>terimakasih</a:t>
            </a:r>
            <a:endParaRPr lang="en-US" altLang="zh-CN" dirty="0">
              <a:solidFill>
                <a:schemeClr val="bg2">
                  <a:lumMod val="50000"/>
                </a:schemeClr>
              </a:solidFill>
            </a:endParaRPr>
          </a:p>
        </p:txBody>
      </p:sp>
      <p:pic>
        <p:nvPicPr>
          <p:cNvPr id="19" name="图片 18"/>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0610" y="1620510"/>
            <a:ext cx="1022497" cy="292142"/>
          </a:xfrm>
          <a:prstGeom prst="rect">
            <a:avLst/>
          </a:prstGeom>
        </p:spPr>
      </p:pic>
      <p:pic>
        <p:nvPicPr>
          <p:cNvPr id="20" name="图片 19"/>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49503" y="1357644"/>
            <a:ext cx="2046646" cy="375316"/>
          </a:xfrm>
          <a:prstGeom prst="rect">
            <a:avLst/>
          </a:prstGeom>
        </p:spPr>
      </p:pic>
      <p:sp>
        <p:nvSpPr>
          <p:cNvPr id="21" name="文本框 20"/>
          <p:cNvSpPr txBox="1"/>
          <p:nvPr/>
        </p:nvSpPr>
        <p:spPr>
          <a:xfrm>
            <a:off x="4845867" y="1671335"/>
            <a:ext cx="962123" cy="338554"/>
          </a:xfrm>
          <a:prstGeom prst="rect">
            <a:avLst/>
          </a:prstGeom>
          <a:noFill/>
        </p:spPr>
        <p:txBody>
          <a:bodyPr wrap="none" rtlCol="0">
            <a:spAutoFit/>
          </a:bodyPr>
          <a:lstStyle/>
          <a:p>
            <a:r>
              <a:rPr lang="lo-LA" altLang="zh-CN" sz="1600" dirty="0">
                <a:solidFill>
                  <a:schemeClr val="bg2">
                    <a:lumMod val="50000"/>
                  </a:schemeClr>
                </a:solidFill>
              </a:rPr>
              <a:t>ສະບາຍດີ</a:t>
            </a:r>
            <a:endParaRPr lang="zh-CN" altLang="en-US" sz="1600" dirty="0">
              <a:solidFill>
                <a:schemeClr val="bg2">
                  <a:lumMod val="50000"/>
                </a:schemeClr>
              </a:solidFill>
            </a:endParaRPr>
          </a:p>
        </p:txBody>
      </p:sp>
      <p:sp>
        <p:nvSpPr>
          <p:cNvPr id="22" name="文本框 21"/>
          <p:cNvSpPr txBox="1"/>
          <p:nvPr/>
        </p:nvSpPr>
        <p:spPr>
          <a:xfrm>
            <a:off x="355028" y="2087579"/>
            <a:ext cx="859531" cy="338554"/>
          </a:xfrm>
          <a:prstGeom prst="rect">
            <a:avLst/>
          </a:prstGeom>
          <a:noFill/>
        </p:spPr>
        <p:txBody>
          <a:bodyPr wrap="none" rtlCol="0">
            <a:spAutoFit/>
          </a:bodyPr>
          <a:lstStyle/>
          <a:p>
            <a:r>
              <a:rPr lang="lo-LA" altLang="zh-CN" sz="1600" dirty="0">
                <a:solidFill>
                  <a:schemeClr val="bg2">
                    <a:lumMod val="50000"/>
                  </a:schemeClr>
                </a:solidFill>
              </a:rPr>
              <a:t>ຂອບໃຈ</a:t>
            </a:r>
            <a:endParaRPr lang="zh-CN" altLang="en-US" sz="1600" dirty="0">
              <a:solidFill>
                <a:schemeClr val="bg2">
                  <a:lumMod val="50000"/>
                </a:schemeClr>
              </a:solidFill>
            </a:endParaRPr>
          </a:p>
        </p:txBody>
      </p:sp>
      <p:sp>
        <p:nvSpPr>
          <p:cNvPr id="25" name="文本框 24"/>
          <p:cNvSpPr txBox="1"/>
          <p:nvPr/>
        </p:nvSpPr>
        <p:spPr>
          <a:xfrm>
            <a:off x="7918117" y="3549446"/>
            <a:ext cx="2492990" cy="369332"/>
          </a:xfrm>
          <a:prstGeom prst="rect">
            <a:avLst/>
          </a:prstGeom>
          <a:noFill/>
        </p:spPr>
        <p:txBody>
          <a:bodyPr wrap="none" rtlCol="0">
            <a:spAutoFit/>
          </a:bodyPr>
          <a:lstStyle/>
          <a:p>
            <a:r>
              <a:rPr lang="zh-CN" altLang="en-US" dirty="0" smtClean="0">
                <a:solidFill>
                  <a:schemeClr val="bg2">
                    <a:lumMod val="75000"/>
                  </a:schemeClr>
                </a:solidFill>
                <a:latin typeface="微软雅黑" panose="020B0503020204020204" pitchFamily="34" charset="-122"/>
                <a:ea typeface="微软雅黑" panose="020B0503020204020204" pitchFamily="34" charset="-122"/>
              </a:rPr>
              <a:t>查看释义、例句、纠错</a:t>
            </a:r>
            <a:endParaRPr lang="zh-CN" altLang="en-US"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7918117" y="4331079"/>
            <a:ext cx="2954655" cy="369332"/>
          </a:xfrm>
          <a:prstGeom prst="rect">
            <a:avLst/>
          </a:prstGeom>
          <a:noFill/>
        </p:spPr>
        <p:txBody>
          <a:bodyPr wrap="none" rtlCol="0">
            <a:spAutoFit/>
          </a:bodyPr>
          <a:lstStyle/>
          <a:p>
            <a:r>
              <a:rPr lang="zh-CN" altLang="en-US" dirty="0" smtClean="0">
                <a:solidFill>
                  <a:schemeClr val="bg2">
                    <a:lumMod val="75000"/>
                  </a:schemeClr>
                </a:solidFill>
                <a:latin typeface="微软雅黑" panose="020B0503020204020204" pitchFamily="34" charset="-122"/>
                <a:ea typeface="微软雅黑" panose="020B0503020204020204" pitchFamily="34" charset="-122"/>
              </a:rPr>
              <a:t>复制释义、分享释义给好友</a:t>
            </a:r>
            <a:endParaRPr lang="zh-CN" altLang="en-US"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7918117" y="5112712"/>
            <a:ext cx="3416320" cy="369332"/>
          </a:xfrm>
          <a:prstGeom prst="rect">
            <a:avLst/>
          </a:prstGeom>
          <a:noFill/>
        </p:spPr>
        <p:txBody>
          <a:bodyPr wrap="none" rtlCol="0">
            <a:spAutoFit/>
          </a:bodyPr>
          <a:lstStyle/>
          <a:p>
            <a:r>
              <a:rPr lang="zh-CN" altLang="en-US" dirty="0" smtClean="0">
                <a:solidFill>
                  <a:schemeClr val="bg2">
                    <a:lumMod val="75000"/>
                  </a:schemeClr>
                </a:solidFill>
                <a:latin typeface="微软雅黑" panose="020B0503020204020204" pitchFamily="34" charset="-122"/>
                <a:ea typeface="微软雅黑" panose="020B0503020204020204" pitchFamily="34" charset="-122"/>
              </a:rPr>
              <a:t>查看东南亚语言文化相关的文章</a:t>
            </a:r>
            <a:endParaRPr lang="zh-CN" altLang="en-US" dirty="0">
              <a:solidFill>
                <a:schemeClr val="bg2">
                  <a:lumMod val="75000"/>
                </a:schemeClr>
              </a:solidFill>
              <a:latin typeface="微软雅黑" panose="020B0503020204020204" pitchFamily="34" charset="-122"/>
              <a:ea typeface="微软雅黑" panose="020B0503020204020204" pitchFamily="34" charset="-122"/>
            </a:endParaRPr>
          </a:p>
        </p:txBody>
      </p:sp>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5271" y="2604429"/>
            <a:ext cx="419100" cy="419100"/>
          </a:xfrm>
          <a:prstGeom prst="rect">
            <a:avLst/>
          </a:prstGeom>
        </p:spPr>
      </p:pic>
      <p:pic>
        <p:nvPicPr>
          <p:cNvPr id="30" name="图片 29"/>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265271" y="3501178"/>
            <a:ext cx="417600" cy="417600"/>
          </a:xfrm>
          <a:prstGeom prst="rect">
            <a:avLst/>
          </a:prstGeom>
        </p:spPr>
      </p:pic>
      <p:grpSp>
        <p:nvGrpSpPr>
          <p:cNvPr id="35" name="组合 34"/>
          <p:cNvGrpSpPr/>
          <p:nvPr/>
        </p:nvGrpSpPr>
        <p:grpSpPr>
          <a:xfrm>
            <a:off x="7324785" y="4396427"/>
            <a:ext cx="324852" cy="324852"/>
            <a:chOff x="7324785" y="4396427"/>
            <a:chExt cx="324852" cy="324852"/>
          </a:xfrm>
        </p:grpSpPr>
        <p:pic>
          <p:nvPicPr>
            <p:cNvPr id="32" name="图片 31"/>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47437" y="4447144"/>
              <a:ext cx="253267" cy="253267"/>
            </a:xfrm>
            <a:prstGeom prst="rect">
              <a:avLst/>
            </a:prstGeom>
          </p:spPr>
        </p:pic>
        <p:sp>
          <p:nvSpPr>
            <p:cNvPr id="34" name="椭圆 33"/>
            <p:cNvSpPr/>
            <p:nvPr/>
          </p:nvSpPr>
          <p:spPr>
            <a:xfrm>
              <a:off x="7324785" y="4396427"/>
              <a:ext cx="324852" cy="324852"/>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grpSp>
      <p:grpSp>
        <p:nvGrpSpPr>
          <p:cNvPr id="51" name="组合 50"/>
          <p:cNvGrpSpPr/>
          <p:nvPr/>
        </p:nvGrpSpPr>
        <p:grpSpPr>
          <a:xfrm>
            <a:off x="7360577" y="5150038"/>
            <a:ext cx="253267" cy="320674"/>
            <a:chOff x="7360577" y="5150038"/>
            <a:chExt cx="253267" cy="320674"/>
          </a:xfrm>
        </p:grpSpPr>
        <p:sp>
          <p:nvSpPr>
            <p:cNvPr id="36" name="剪去单角的矩形 35"/>
            <p:cNvSpPr/>
            <p:nvPr/>
          </p:nvSpPr>
          <p:spPr>
            <a:xfrm>
              <a:off x="7360577" y="5150038"/>
              <a:ext cx="253267" cy="320674"/>
            </a:xfrm>
            <a:prstGeom prst="snip1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37"/>
            <p:cNvCxnSpPr/>
            <p:nvPr/>
          </p:nvCxnSpPr>
          <p:spPr>
            <a:xfrm>
              <a:off x="7406051" y="5258643"/>
              <a:ext cx="161926"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406440" y="5310375"/>
              <a:ext cx="16153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406440" y="5367525"/>
              <a:ext cx="161537"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16816" y="2026449"/>
            <a:ext cx="3112972" cy="6319731"/>
          </a:xfrm>
          <a:prstGeom prst="rect">
            <a:avLst/>
          </a:prstGeom>
        </p:spPr>
      </p:pic>
      <p:pic>
        <p:nvPicPr>
          <p:cNvPr id="31" name="图片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76899" y="6134286"/>
            <a:ext cx="1388212" cy="386834"/>
          </a:xfrm>
          <a:prstGeom prst="rect">
            <a:avLst/>
          </a:prstGeom>
        </p:spPr>
      </p:pic>
      <p:pic>
        <p:nvPicPr>
          <p:cNvPr id="6" name="图片 5"/>
          <p:cNvPicPr>
            <a:picLocks noChangeAspect="1"/>
          </p:cNvPicPr>
          <p:nvPr/>
        </p:nvPicPr>
        <p:blipFill>
          <a:blip r:embed="rId10"/>
          <a:stretch>
            <a:fillRect/>
          </a:stretch>
        </p:blipFill>
        <p:spPr>
          <a:xfrm>
            <a:off x="7019766" y="826814"/>
            <a:ext cx="3853006" cy="1347333"/>
          </a:xfrm>
          <a:prstGeom prst="rect">
            <a:avLst/>
          </a:prstGeom>
        </p:spPr>
      </p:pic>
    </p:spTree>
    <p:extLst>
      <p:ext uri="{BB962C8B-B14F-4D97-AF65-F5344CB8AC3E}">
        <p14:creationId xmlns:p14="http://schemas.microsoft.com/office/powerpoint/2010/main" val="18986235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916" y="946296"/>
            <a:ext cx="5278781" cy="4866709"/>
          </a:xfrm>
          <a:prstGeom prst="rect">
            <a:avLst/>
          </a:prstGeom>
        </p:spPr>
      </p:pic>
      <p:cxnSp>
        <p:nvCxnSpPr>
          <p:cNvPr id="12" name="肘形连接符 11"/>
          <p:cNvCxnSpPr>
            <a:endCxn id="19" idx="6"/>
          </p:cNvCxnSpPr>
          <p:nvPr/>
        </p:nvCxnSpPr>
        <p:spPr>
          <a:xfrm rot="10800000">
            <a:off x="2008964" y="2126512"/>
            <a:ext cx="3094670" cy="584788"/>
          </a:xfrm>
          <a:prstGeom prst="bentConnector3">
            <a:avLst>
              <a:gd name="adj1" fmla="val -162"/>
            </a:avLst>
          </a:prstGeom>
          <a:ln>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 name="肘形连接符 5"/>
          <p:cNvCxnSpPr/>
          <p:nvPr/>
        </p:nvCxnSpPr>
        <p:spPr>
          <a:xfrm rot="10800000">
            <a:off x="3944680" y="1212112"/>
            <a:ext cx="1839435" cy="914400"/>
          </a:xfrm>
          <a:prstGeom prst="bentConnector3">
            <a:avLst>
              <a:gd name="adj1" fmla="val -867"/>
            </a:avLst>
          </a:prstGeom>
          <a:ln>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1870741" y="2057400"/>
            <a:ext cx="138223" cy="13822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肘形连接符 19"/>
          <p:cNvCxnSpPr/>
          <p:nvPr/>
        </p:nvCxnSpPr>
        <p:spPr>
          <a:xfrm rot="10800000">
            <a:off x="1368975" y="3219070"/>
            <a:ext cx="2907836" cy="406632"/>
          </a:xfrm>
          <a:prstGeom prst="bentConnector3">
            <a:avLst>
              <a:gd name="adj1" fmla="val -94"/>
            </a:avLst>
          </a:prstGeom>
          <a:ln>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3" name="肘形连接符 22"/>
          <p:cNvCxnSpPr/>
          <p:nvPr/>
        </p:nvCxnSpPr>
        <p:spPr>
          <a:xfrm flipV="1">
            <a:off x="7226363" y="1807537"/>
            <a:ext cx="3281122" cy="1052928"/>
          </a:xfrm>
          <a:prstGeom prst="bentConnector3">
            <a:avLst>
              <a:gd name="adj1" fmla="val 50000"/>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肘形连接符 34"/>
          <p:cNvCxnSpPr/>
          <p:nvPr/>
        </p:nvCxnSpPr>
        <p:spPr>
          <a:xfrm>
            <a:off x="6916200" y="2934588"/>
            <a:ext cx="3450544" cy="546075"/>
          </a:xfrm>
          <a:prstGeom prst="bentConnector3">
            <a:avLst>
              <a:gd name="adj1" fmla="val -227"/>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肘形连接符 37"/>
          <p:cNvCxnSpPr/>
          <p:nvPr/>
        </p:nvCxnSpPr>
        <p:spPr>
          <a:xfrm>
            <a:off x="6496493" y="3480663"/>
            <a:ext cx="3019649" cy="969976"/>
          </a:xfrm>
          <a:prstGeom prst="bentConnector3">
            <a:avLst>
              <a:gd name="adj1" fmla="val 352"/>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肘形连接符 40"/>
          <p:cNvCxnSpPr/>
          <p:nvPr/>
        </p:nvCxnSpPr>
        <p:spPr>
          <a:xfrm>
            <a:off x="6206306" y="3219070"/>
            <a:ext cx="2890129" cy="2150372"/>
          </a:xfrm>
          <a:prstGeom prst="bentConnector3">
            <a:avLst>
              <a:gd name="adj1" fmla="val -401"/>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肘形连接符 71"/>
          <p:cNvCxnSpPr/>
          <p:nvPr/>
        </p:nvCxnSpPr>
        <p:spPr>
          <a:xfrm>
            <a:off x="5186543" y="4996714"/>
            <a:ext cx="2890129" cy="1119309"/>
          </a:xfrm>
          <a:prstGeom prst="bentConnector3">
            <a:avLst>
              <a:gd name="adj1" fmla="val -401"/>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椭圆 74"/>
          <p:cNvSpPr/>
          <p:nvPr/>
        </p:nvSpPr>
        <p:spPr>
          <a:xfrm>
            <a:off x="1230752" y="3149958"/>
            <a:ext cx="138223" cy="13822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806457" y="1142999"/>
            <a:ext cx="138223" cy="13822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0515461" y="1738425"/>
            <a:ext cx="138223" cy="13822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10350517" y="3411551"/>
            <a:ext cx="138223" cy="13822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9515862" y="4381527"/>
            <a:ext cx="138223" cy="13822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9096435" y="5300330"/>
            <a:ext cx="138223" cy="13822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8076672" y="6046911"/>
            <a:ext cx="138223" cy="13822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文本框 84"/>
          <p:cNvSpPr txBox="1"/>
          <p:nvPr/>
        </p:nvSpPr>
        <p:spPr>
          <a:xfrm>
            <a:off x="2054998" y="1723870"/>
            <a:ext cx="2579424" cy="400110"/>
          </a:xfrm>
          <a:prstGeom prst="rect">
            <a:avLst/>
          </a:prstGeom>
          <a:noFill/>
        </p:spPr>
        <p:txBody>
          <a:bodyPr wrap="none" rtlCol="0">
            <a:spAutoFit/>
          </a:bodyPr>
          <a:lstStyle/>
          <a:p>
            <a:r>
              <a:rPr lang="zh-CN" altLang="en-US" sz="2000" dirty="0" smtClean="0">
                <a:solidFill>
                  <a:schemeClr val="bg2">
                    <a:lumMod val="75000"/>
                  </a:schemeClr>
                </a:solidFill>
                <a:latin typeface="微软雅黑" panose="020B0503020204020204" pitchFamily="34" charset="-122"/>
                <a:ea typeface="微软雅黑" panose="020B0503020204020204" pitchFamily="34" charset="-122"/>
              </a:rPr>
              <a:t>例句</a:t>
            </a:r>
            <a:r>
              <a:rPr lang="en-US" altLang="zh-CN" sz="1600" dirty="0" smtClean="0">
                <a:solidFill>
                  <a:schemeClr val="bg2">
                    <a:lumMod val="75000"/>
                  </a:schemeClr>
                </a:solidFill>
                <a:latin typeface="微软雅黑" panose="020B0503020204020204" pitchFamily="34" charset="-122"/>
                <a:ea typeface="微软雅黑" panose="020B0503020204020204" pitchFamily="34" charset="-122"/>
              </a:rPr>
              <a:t>Example Sentences</a:t>
            </a:r>
            <a:endParaRPr lang="zh-CN" altLang="en-US" sz="1600"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86" name="文本框 85"/>
          <p:cNvSpPr txBox="1"/>
          <p:nvPr/>
        </p:nvSpPr>
        <p:spPr>
          <a:xfrm>
            <a:off x="3992874" y="769468"/>
            <a:ext cx="1760418" cy="400110"/>
          </a:xfrm>
          <a:prstGeom prst="rect">
            <a:avLst/>
          </a:prstGeom>
          <a:noFill/>
        </p:spPr>
        <p:txBody>
          <a:bodyPr wrap="none" rtlCol="0">
            <a:spAutoFit/>
          </a:bodyPr>
          <a:lstStyle/>
          <a:p>
            <a:r>
              <a:rPr lang="zh-CN" altLang="en-US" sz="2000" dirty="0" smtClean="0">
                <a:solidFill>
                  <a:schemeClr val="bg2">
                    <a:lumMod val="75000"/>
                  </a:schemeClr>
                </a:solidFill>
                <a:latin typeface="微软雅黑" panose="020B0503020204020204" pitchFamily="34" charset="-122"/>
                <a:ea typeface="微软雅黑" panose="020B0503020204020204" pitchFamily="34" charset="-122"/>
              </a:rPr>
              <a:t>释义</a:t>
            </a:r>
            <a:r>
              <a:rPr lang="en-US" altLang="zh-CN" sz="1600" dirty="0" smtClean="0">
                <a:solidFill>
                  <a:schemeClr val="bg2">
                    <a:lumMod val="75000"/>
                  </a:schemeClr>
                </a:solidFill>
                <a:latin typeface="微软雅黑" panose="020B0503020204020204" pitchFamily="34" charset="-122"/>
                <a:ea typeface="微软雅黑" panose="020B0503020204020204" pitchFamily="34" charset="-122"/>
              </a:rPr>
              <a:t>Definitions</a:t>
            </a:r>
            <a:endParaRPr lang="zh-CN" altLang="en-US" sz="1600"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87" name="文本框 86"/>
          <p:cNvSpPr txBox="1"/>
          <p:nvPr/>
        </p:nvSpPr>
        <p:spPr>
          <a:xfrm>
            <a:off x="1448008" y="2813896"/>
            <a:ext cx="1861087" cy="400110"/>
          </a:xfrm>
          <a:prstGeom prst="rect">
            <a:avLst/>
          </a:prstGeom>
          <a:noFill/>
        </p:spPr>
        <p:txBody>
          <a:bodyPr wrap="none" rtlCol="0">
            <a:spAutoFit/>
          </a:bodyPr>
          <a:lstStyle/>
          <a:p>
            <a:r>
              <a:rPr lang="zh-CN" altLang="en-US" sz="2000" dirty="0">
                <a:solidFill>
                  <a:schemeClr val="bg2">
                    <a:lumMod val="75000"/>
                  </a:schemeClr>
                </a:solidFill>
                <a:latin typeface="微软雅黑" panose="020B0503020204020204" pitchFamily="34" charset="-122"/>
                <a:ea typeface="微软雅黑" panose="020B0503020204020204" pitchFamily="34" charset="-122"/>
              </a:rPr>
              <a:t>近义</a:t>
            </a:r>
            <a:r>
              <a:rPr lang="zh-CN" altLang="en-US" sz="2000" dirty="0" smtClean="0">
                <a:solidFill>
                  <a:schemeClr val="bg2">
                    <a:lumMod val="75000"/>
                  </a:schemeClr>
                </a:solidFill>
                <a:latin typeface="微软雅黑" panose="020B0503020204020204" pitchFamily="34" charset="-122"/>
                <a:ea typeface="微软雅黑" panose="020B0503020204020204" pitchFamily="34" charset="-122"/>
              </a:rPr>
              <a:t>词</a:t>
            </a:r>
            <a:r>
              <a:rPr lang="en-US" altLang="zh-CN" sz="1600" dirty="0" smtClean="0">
                <a:solidFill>
                  <a:schemeClr val="bg2">
                    <a:lumMod val="75000"/>
                  </a:schemeClr>
                </a:solidFill>
                <a:latin typeface="微软雅黑" panose="020B0503020204020204" pitchFamily="34" charset="-122"/>
                <a:ea typeface="微软雅黑" panose="020B0503020204020204" pitchFamily="34" charset="-122"/>
              </a:rPr>
              <a:t>Synonym</a:t>
            </a:r>
            <a:endParaRPr lang="zh-CN" altLang="en-US" sz="1600"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90" name="文本框 89"/>
          <p:cNvSpPr txBox="1"/>
          <p:nvPr/>
        </p:nvSpPr>
        <p:spPr>
          <a:xfrm>
            <a:off x="9217867" y="1407574"/>
            <a:ext cx="1332416" cy="400110"/>
          </a:xfrm>
          <a:prstGeom prst="rect">
            <a:avLst/>
          </a:prstGeom>
          <a:noFill/>
        </p:spPr>
        <p:txBody>
          <a:bodyPr wrap="none" rtlCol="0">
            <a:spAutoFit/>
          </a:bodyPr>
          <a:lstStyle/>
          <a:p>
            <a:r>
              <a:rPr lang="zh-CN" altLang="en-US" sz="2000" dirty="0" smtClean="0">
                <a:solidFill>
                  <a:schemeClr val="bg2">
                    <a:lumMod val="75000"/>
                  </a:schemeClr>
                </a:solidFill>
                <a:latin typeface="微软雅黑" panose="020B0503020204020204" pitchFamily="34" charset="-122"/>
                <a:ea typeface="微软雅黑" panose="020B0503020204020204" pitchFamily="34" charset="-122"/>
              </a:rPr>
              <a:t>复制</a:t>
            </a:r>
            <a:r>
              <a:rPr lang="en-US" altLang="zh-CN" sz="2000" dirty="0" smtClean="0">
                <a:solidFill>
                  <a:schemeClr val="bg2">
                    <a:lumMod val="75000"/>
                  </a:schemeClr>
                </a:solidFill>
                <a:latin typeface="微软雅黑" panose="020B0503020204020204" pitchFamily="34" charset="-122"/>
                <a:ea typeface="微软雅黑" panose="020B0503020204020204" pitchFamily="34" charset="-122"/>
              </a:rPr>
              <a:t>Copy</a:t>
            </a:r>
            <a:endParaRPr lang="zh-CN" altLang="en-US" sz="1600"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8961652" y="3060373"/>
            <a:ext cx="1384866" cy="400110"/>
          </a:xfrm>
          <a:prstGeom prst="rect">
            <a:avLst/>
          </a:prstGeom>
          <a:noFill/>
        </p:spPr>
        <p:txBody>
          <a:bodyPr wrap="none" rtlCol="0">
            <a:spAutoFit/>
          </a:bodyPr>
          <a:lstStyle/>
          <a:p>
            <a:r>
              <a:rPr lang="zh-CN" altLang="en-US" sz="2000" dirty="0" smtClean="0">
                <a:solidFill>
                  <a:schemeClr val="bg2">
                    <a:lumMod val="75000"/>
                  </a:schemeClr>
                </a:solidFill>
                <a:latin typeface="微软雅黑" panose="020B0503020204020204" pitchFamily="34" charset="-122"/>
                <a:ea typeface="微软雅黑" panose="020B0503020204020204" pitchFamily="34" charset="-122"/>
              </a:rPr>
              <a:t>分享</a:t>
            </a:r>
            <a:r>
              <a:rPr lang="en-US" altLang="zh-CN" sz="2000" dirty="0" smtClean="0">
                <a:solidFill>
                  <a:schemeClr val="bg2">
                    <a:lumMod val="75000"/>
                  </a:schemeClr>
                </a:solidFill>
                <a:latin typeface="微软雅黑" panose="020B0503020204020204" pitchFamily="34" charset="-122"/>
                <a:ea typeface="微软雅黑" panose="020B0503020204020204" pitchFamily="34" charset="-122"/>
              </a:rPr>
              <a:t>Share</a:t>
            </a:r>
            <a:endParaRPr lang="zh-CN" altLang="en-US" sz="1600"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92" name="文本框 91"/>
          <p:cNvSpPr txBox="1"/>
          <p:nvPr/>
        </p:nvSpPr>
        <p:spPr>
          <a:xfrm>
            <a:off x="7469987" y="4008222"/>
            <a:ext cx="2043636" cy="400110"/>
          </a:xfrm>
          <a:prstGeom prst="rect">
            <a:avLst/>
          </a:prstGeom>
          <a:noFill/>
        </p:spPr>
        <p:txBody>
          <a:bodyPr wrap="none" rtlCol="0">
            <a:spAutoFit/>
          </a:bodyPr>
          <a:lstStyle/>
          <a:p>
            <a:r>
              <a:rPr lang="zh-CN" altLang="en-US" sz="2000" dirty="0">
                <a:solidFill>
                  <a:schemeClr val="bg2">
                    <a:lumMod val="75000"/>
                  </a:schemeClr>
                </a:solidFill>
                <a:latin typeface="微软雅黑" panose="020B0503020204020204" pitchFamily="34" charset="-122"/>
                <a:ea typeface="微软雅黑" panose="020B0503020204020204" pitchFamily="34" charset="-122"/>
              </a:rPr>
              <a:t>求</a:t>
            </a:r>
            <a:r>
              <a:rPr lang="zh-CN" altLang="en-US" sz="2000" dirty="0" smtClean="0">
                <a:solidFill>
                  <a:schemeClr val="bg2">
                    <a:lumMod val="75000"/>
                  </a:schemeClr>
                </a:solidFill>
                <a:latin typeface="微软雅黑" panose="020B0503020204020204" pitchFamily="34" charset="-122"/>
                <a:ea typeface="微软雅黑" panose="020B0503020204020204" pitchFamily="34" charset="-122"/>
              </a:rPr>
              <a:t>翻译</a:t>
            </a:r>
            <a:r>
              <a:rPr lang="en-US" altLang="zh-CN" sz="2000" dirty="0" smtClean="0">
                <a:solidFill>
                  <a:schemeClr val="bg2">
                    <a:lumMod val="75000"/>
                  </a:schemeClr>
                </a:solidFill>
                <a:latin typeface="微软雅黑" panose="020B0503020204020204" pitchFamily="34" charset="-122"/>
                <a:ea typeface="微软雅黑" panose="020B0503020204020204" pitchFamily="34" charset="-122"/>
              </a:rPr>
              <a:t>Translate</a:t>
            </a:r>
            <a:endParaRPr lang="zh-CN" altLang="en-US" sz="1600"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93" name="文本框 92"/>
          <p:cNvSpPr txBox="1"/>
          <p:nvPr/>
        </p:nvSpPr>
        <p:spPr>
          <a:xfrm>
            <a:off x="7501575" y="4954407"/>
            <a:ext cx="1594860" cy="400110"/>
          </a:xfrm>
          <a:prstGeom prst="rect">
            <a:avLst/>
          </a:prstGeom>
          <a:noFill/>
        </p:spPr>
        <p:txBody>
          <a:bodyPr wrap="none" rtlCol="0">
            <a:spAutoFit/>
          </a:bodyPr>
          <a:lstStyle/>
          <a:p>
            <a:r>
              <a:rPr lang="zh-CN" altLang="en-US" sz="2000" dirty="0" smtClean="0">
                <a:solidFill>
                  <a:schemeClr val="bg2">
                    <a:lumMod val="75000"/>
                  </a:schemeClr>
                </a:solidFill>
                <a:latin typeface="微软雅黑" panose="020B0503020204020204" pitchFamily="34" charset="-122"/>
                <a:ea typeface="微软雅黑" panose="020B0503020204020204" pitchFamily="34" charset="-122"/>
              </a:rPr>
              <a:t>纠错</a:t>
            </a:r>
            <a:r>
              <a:rPr lang="en-US" altLang="zh-CN" sz="2000" dirty="0" smtClean="0">
                <a:solidFill>
                  <a:schemeClr val="bg2">
                    <a:lumMod val="75000"/>
                  </a:schemeClr>
                </a:solidFill>
                <a:latin typeface="微软雅黑" panose="020B0503020204020204" pitchFamily="34" charset="-122"/>
                <a:ea typeface="微软雅黑" panose="020B0503020204020204" pitchFamily="34" charset="-122"/>
              </a:rPr>
              <a:t>Correct</a:t>
            </a:r>
            <a:endParaRPr lang="zh-CN" altLang="en-US" sz="1600" dirty="0">
              <a:solidFill>
                <a:schemeClr val="bg2">
                  <a:lumMod val="75000"/>
                </a:schemeClr>
              </a:solidFill>
              <a:latin typeface="微软雅黑" panose="020B0503020204020204" pitchFamily="34" charset="-122"/>
              <a:ea typeface="微软雅黑" panose="020B0503020204020204" pitchFamily="34" charset="-122"/>
            </a:endParaRPr>
          </a:p>
        </p:txBody>
      </p:sp>
      <p:sp>
        <p:nvSpPr>
          <p:cNvPr id="94" name="文本框 93"/>
          <p:cNvSpPr txBox="1"/>
          <p:nvPr/>
        </p:nvSpPr>
        <p:spPr>
          <a:xfrm>
            <a:off x="6705447" y="5715912"/>
            <a:ext cx="1351204" cy="400110"/>
          </a:xfrm>
          <a:prstGeom prst="rect">
            <a:avLst/>
          </a:prstGeom>
          <a:noFill/>
        </p:spPr>
        <p:txBody>
          <a:bodyPr wrap="none" rtlCol="0">
            <a:spAutoFit/>
          </a:bodyPr>
          <a:lstStyle/>
          <a:p>
            <a:r>
              <a:rPr lang="zh-CN" altLang="en-US" sz="2000" dirty="0" smtClean="0">
                <a:solidFill>
                  <a:schemeClr val="bg2">
                    <a:lumMod val="75000"/>
                  </a:schemeClr>
                </a:solidFill>
                <a:latin typeface="微软雅黑" panose="020B0503020204020204" pitchFamily="34" charset="-122"/>
                <a:ea typeface="微软雅黑" panose="020B0503020204020204" pitchFamily="34" charset="-122"/>
              </a:rPr>
              <a:t>更多</a:t>
            </a:r>
            <a:r>
              <a:rPr lang="en-US" altLang="zh-CN" sz="2000" dirty="0" smtClean="0">
                <a:solidFill>
                  <a:schemeClr val="bg2">
                    <a:lumMod val="75000"/>
                  </a:schemeClr>
                </a:solidFill>
                <a:latin typeface="微软雅黑" panose="020B0503020204020204" pitchFamily="34" charset="-122"/>
                <a:ea typeface="微软雅黑" panose="020B0503020204020204" pitchFamily="34" charset="-122"/>
              </a:rPr>
              <a:t>More</a:t>
            </a:r>
            <a:endParaRPr lang="zh-CN" altLang="en-US" sz="1600" dirty="0">
              <a:solidFill>
                <a:schemeClr val="bg2">
                  <a:lumMod val="7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76899" y="6134286"/>
            <a:ext cx="1388212" cy="386834"/>
          </a:xfrm>
          <a:prstGeom prst="rect">
            <a:avLst/>
          </a:prstGeom>
        </p:spPr>
      </p:pic>
    </p:spTree>
    <p:extLst>
      <p:ext uri="{BB962C8B-B14F-4D97-AF65-F5344CB8AC3E}">
        <p14:creationId xmlns:p14="http://schemas.microsoft.com/office/powerpoint/2010/main" val="3943688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004" y="1165943"/>
            <a:ext cx="2868807" cy="5034679"/>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0735" y="1165942"/>
            <a:ext cx="2868807" cy="5034679"/>
          </a:xfrm>
          <a:prstGeom prst="rect">
            <a:avLst/>
          </a:prstGeom>
        </p:spPr>
      </p:pic>
      <p:grpSp>
        <p:nvGrpSpPr>
          <p:cNvPr id="14" name="组合 13"/>
          <p:cNvGrpSpPr/>
          <p:nvPr/>
        </p:nvGrpSpPr>
        <p:grpSpPr>
          <a:xfrm>
            <a:off x="6777529" y="1159199"/>
            <a:ext cx="757989" cy="757989"/>
            <a:chOff x="6904529" y="1159199"/>
            <a:chExt cx="757989" cy="757989"/>
          </a:xfrm>
        </p:grpSpPr>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3628" y="1298296"/>
              <a:ext cx="479794" cy="479794"/>
            </a:xfrm>
            <a:prstGeom prst="rect">
              <a:avLst/>
            </a:prstGeom>
          </p:spPr>
        </p:pic>
        <p:sp>
          <p:nvSpPr>
            <p:cNvPr id="11" name="椭圆 10"/>
            <p:cNvSpPr/>
            <p:nvPr/>
          </p:nvSpPr>
          <p:spPr>
            <a:xfrm>
              <a:off x="6904529" y="1159199"/>
              <a:ext cx="757989" cy="757989"/>
            </a:xfrm>
            <a:prstGeom prst="ellipse">
              <a:avLst/>
            </a:prstGeom>
            <a:noFill/>
            <a:ln>
              <a:solidFill>
                <a:srgbClr val="227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6786795" y="4956639"/>
            <a:ext cx="757989" cy="757989"/>
            <a:chOff x="6904529" y="3018657"/>
            <a:chExt cx="757989" cy="757989"/>
          </a:xfrm>
        </p:grpSpPr>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3628" y="3157756"/>
              <a:ext cx="479792" cy="479792"/>
            </a:xfrm>
            <a:prstGeom prst="rect">
              <a:avLst/>
            </a:prstGeom>
          </p:spPr>
        </p:pic>
        <p:sp>
          <p:nvSpPr>
            <p:cNvPr id="12" name="椭圆 11"/>
            <p:cNvSpPr/>
            <p:nvPr/>
          </p:nvSpPr>
          <p:spPr>
            <a:xfrm>
              <a:off x="6904529" y="3018657"/>
              <a:ext cx="757989" cy="757989"/>
            </a:xfrm>
            <a:prstGeom prst="ellipse">
              <a:avLst/>
            </a:prstGeom>
            <a:noFill/>
            <a:ln>
              <a:solidFill>
                <a:srgbClr val="227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6786795" y="3057919"/>
            <a:ext cx="757989" cy="757989"/>
            <a:chOff x="6953365" y="4926954"/>
            <a:chExt cx="757989" cy="757989"/>
          </a:xfrm>
        </p:grpSpPr>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3626" y="5017215"/>
              <a:ext cx="577469" cy="577469"/>
            </a:xfrm>
            <a:prstGeom prst="rect">
              <a:avLst/>
            </a:prstGeom>
          </p:spPr>
        </p:pic>
        <p:sp>
          <p:nvSpPr>
            <p:cNvPr id="13" name="椭圆 12"/>
            <p:cNvSpPr/>
            <p:nvPr/>
          </p:nvSpPr>
          <p:spPr>
            <a:xfrm>
              <a:off x="6953365" y="4926954"/>
              <a:ext cx="757989" cy="757989"/>
            </a:xfrm>
            <a:prstGeom prst="ellipse">
              <a:avLst/>
            </a:prstGeom>
            <a:noFill/>
            <a:ln>
              <a:solidFill>
                <a:srgbClr val="2271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86522" y="1161918"/>
            <a:ext cx="2918245" cy="5121440"/>
          </a:xfrm>
          <a:prstGeom prst="rect">
            <a:avLst/>
          </a:prstGeom>
        </p:spPr>
      </p:pic>
      <p:sp>
        <p:nvSpPr>
          <p:cNvPr id="17" name="文本框 16"/>
          <p:cNvSpPr txBox="1"/>
          <p:nvPr/>
        </p:nvSpPr>
        <p:spPr>
          <a:xfrm>
            <a:off x="7859878" y="3059147"/>
            <a:ext cx="1005403" cy="338554"/>
          </a:xfrm>
          <a:prstGeom prst="rect">
            <a:avLst/>
          </a:prstGeom>
          <a:noFill/>
        </p:spPr>
        <p:txBody>
          <a:bodyPr wrap="none" rtlCol="0">
            <a:spAutoFit/>
          </a:bodyPr>
          <a:lstStyle/>
          <a:p>
            <a:r>
              <a:rPr lang="zh-CN" altLang="en-US" sz="1600" dirty="0" smtClean="0">
                <a:latin typeface="微软雅黑" panose="020B0503020204020204" pitchFamily="34" charset="-122"/>
                <a:ea typeface="微软雅黑" panose="020B0503020204020204" pitchFamily="34" charset="-122"/>
              </a:rPr>
              <a:t>语音翻译</a:t>
            </a:r>
            <a:endParaRPr lang="zh-CN" altLang="en-US" sz="1600"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7859877" y="3387004"/>
            <a:ext cx="3262432" cy="276999"/>
          </a:xfrm>
          <a:prstGeom prst="rect">
            <a:avLst/>
          </a:prstGeom>
          <a:noFill/>
        </p:spPr>
        <p:txBody>
          <a:bodyPr wrap="none" rtlCol="0">
            <a:spAutoFit/>
          </a:bodyPr>
          <a:lstStyle/>
          <a:p>
            <a:r>
              <a:rPr lang="zh-CN" altLang="en-US" sz="1200" dirty="0" smtClean="0">
                <a:latin typeface="微软雅黑" panose="020B0503020204020204" pitchFamily="34" charset="-122"/>
                <a:ea typeface="微软雅黑" panose="020B0503020204020204" pitchFamily="34" charset="-122"/>
              </a:rPr>
              <a:t>支持人工翻译输入的语音，按语音时长收费。</a:t>
            </a:r>
            <a:endParaRPr lang="zh-CN" altLang="en-US" sz="12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7859878" y="1272759"/>
            <a:ext cx="100540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文字</a:t>
            </a:r>
            <a:r>
              <a:rPr lang="zh-CN" altLang="en-US" sz="1600" dirty="0" smtClean="0">
                <a:latin typeface="微软雅黑" panose="020B0503020204020204" pitchFamily="34" charset="-122"/>
                <a:ea typeface="微软雅黑" panose="020B0503020204020204" pitchFamily="34" charset="-122"/>
              </a:rPr>
              <a:t>翻译</a:t>
            </a:r>
            <a:endParaRPr lang="zh-CN" altLang="en-US" sz="16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859877" y="1600616"/>
            <a:ext cx="2954655" cy="276999"/>
          </a:xfrm>
          <a:prstGeom prst="rect">
            <a:avLst/>
          </a:prstGeom>
          <a:noFill/>
        </p:spPr>
        <p:txBody>
          <a:bodyPr wrap="none" rtlCol="0">
            <a:spAutoFit/>
          </a:bodyPr>
          <a:lstStyle/>
          <a:p>
            <a:r>
              <a:rPr lang="zh-CN" altLang="en-US" sz="1200" dirty="0" smtClean="0">
                <a:latin typeface="微软雅黑" panose="020B0503020204020204" pitchFamily="34" charset="-122"/>
                <a:ea typeface="微软雅黑" panose="020B0503020204020204" pitchFamily="34" charset="-122"/>
              </a:rPr>
              <a:t>支持人工翻译输入的文字，按字数收费。</a:t>
            </a:r>
            <a:endParaRPr lang="zh-CN" altLang="en-US" sz="12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7859878" y="4880685"/>
            <a:ext cx="100540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图片</a:t>
            </a:r>
            <a:r>
              <a:rPr lang="zh-CN" altLang="en-US" sz="1600" dirty="0" smtClean="0">
                <a:latin typeface="微软雅黑" panose="020B0503020204020204" pitchFamily="34" charset="-122"/>
                <a:ea typeface="微软雅黑" panose="020B0503020204020204" pitchFamily="34" charset="-122"/>
              </a:rPr>
              <a:t>翻译</a:t>
            </a:r>
            <a:endParaRPr lang="zh-CN" altLang="en-US" sz="16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7859877" y="5208542"/>
            <a:ext cx="4339650" cy="646331"/>
          </a:xfrm>
          <a:prstGeom prst="rect">
            <a:avLst/>
          </a:prstGeom>
          <a:noFill/>
        </p:spPr>
        <p:txBody>
          <a:bodyPr wrap="none" rtlCol="0">
            <a:spAutoFit/>
          </a:bodyPr>
          <a:lstStyle/>
          <a:p>
            <a:pPr>
              <a:lnSpc>
                <a:spcPct val="150000"/>
              </a:lnSpc>
            </a:pPr>
            <a:r>
              <a:rPr lang="zh-CN" altLang="en-US" sz="1200" dirty="0" smtClean="0">
                <a:latin typeface="微软雅黑" panose="020B0503020204020204" pitchFamily="34" charset="-122"/>
                <a:ea typeface="微软雅黑" panose="020B0503020204020204" pitchFamily="34" charset="-122"/>
              </a:rPr>
              <a:t>支持拍照或上传本地图片，通过图片识别获取图片上的文字，</a:t>
            </a:r>
            <a:endParaRPr lang="en-US" altLang="zh-CN" sz="1200" dirty="0" smtClean="0">
              <a:latin typeface="微软雅黑" panose="020B0503020204020204" pitchFamily="34" charset="-122"/>
              <a:ea typeface="微软雅黑" panose="020B0503020204020204" pitchFamily="34" charset="-122"/>
            </a:endParaRPr>
          </a:p>
          <a:p>
            <a:pPr>
              <a:lnSpc>
                <a:spcPct val="150000"/>
              </a:lnSpc>
            </a:pPr>
            <a:r>
              <a:rPr lang="zh-CN" altLang="en-US" sz="1200" dirty="0" smtClean="0">
                <a:latin typeface="微软雅黑" panose="020B0503020204020204" pitchFamily="34" charset="-122"/>
                <a:ea typeface="微软雅黑" panose="020B0503020204020204" pitchFamily="34" charset="-122"/>
              </a:rPr>
              <a:t>人工翻译识别后的文字，按字数计费。</a:t>
            </a:r>
            <a:endParaRPr lang="zh-CN" altLang="en-US" sz="1200" dirty="0">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3424" y="1161918"/>
            <a:ext cx="2918244" cy="5121440"/>
          </a:xfrm>
          <a:prstGeom prst="rect">
            <a:avLst/>
          </a:prstGeom>
        </p:spPr>
      </p:pic>
      <p:pic>
        <p:nvPicPr>
          <p:cNvPr id="25" name="图片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76899" y="6134286"/>
            <a:ext cx="1388212" cy="386834"/>
          </a:xfrm>
          <a:prstGeom prst="rect">
            <a:avLst/>
          </a:prstGeom>
        </p:spPr>
      </p:pic>
      <p:pic>
        <p:nvPicPr>
          <p:cNvPr id="2" name="图片 1"/>
          <p:cNvPicPr>
            <a:picLocks noChangeAspect="1"/>
          </p:cNvPicPr>
          <p:nvPr/>
        </p:nvPicPr>
        <p:blipFill>
          <a:blip r:embed="rId10"/>
          <a:stretch>
            <a:fillRect/>
          </a:stretch>
        </p:blipFill>
        <p:spPr>
          <a:xfrm>
            <a:off x="5218100" y="211434"/>
            <a:ext cx="1755800" cy="859611"/>
          </a:xfrm>
          <a:prstGeom prst="rect">
            <a:avLst/>
          </a:prstGeom>
        </p:spPr>
      </p:pic>
    </p:spTree>
    <p:extLst>
      <p:ext uri="{BB962C8B-B14F-4D97-AF65-F5344CB8AC3E}">
        <p14:creationId xmlns:p14="http://schemas.microsoft.com/office/powerpoint/2010/main" val="16034748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7495</TotalTime>
  <Words>1066</Words>
  <Application>Microsoft Office PowerPoint</Application>
  <PresentationFormat>宽屏</PresentationFormat>
  <Paragraphs>141</Paragraphs>
  <Slides>22</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造字工房悦圆演示版常规体</vt:lpstr>
      <vt:lpstr>Wingdings</vt:lpstr>
      <vt:lpstr>Arial</vt:lpstr>
      <vt:lpstr>DokChampa</vt:lpstr>
      <vt:lpstr>微软雅黑</vt:lpstr>
      <vt:lpstr>Calibri Light</vt:lpstr>
      <vt:lpstr>DaunPenh</vt:lpstr>
      <vt:lpstr>Arial Unicode MS</vt:lpstr>
      <vt:lpstr>宋体</vt:lpstr>
      <vt:lpstr>Cordia New</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SAMSUNG</cp:lastModifiedBy>
  <cp:revision>172</cp:revision>
  <dcterms:created xsi:type="dcterms:W3CDTF">2016-11-10T01:34:54Z</dcterms:created>
  <dcterms:modified xsi:type="dcterms:W3CDTF">2016-12-07T01:26:58Z</dcterms:modified>
</cp:coreProperties>
</file>